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docMetadata/LabelInfo.xml" ContentType="application/vnd.ms-office.classificationlabels+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authors.xml" ContentType="application/vnd.ms-powerpoint.author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37"/>
  </p:notesMasterIdLst>
  <p:handoutMasterIdLst>
    <p:handoutMasterId r:id="rId38"/>
  </p:handoutMasterIdLst>
  <p:sldIdLst>
    <p:sldId id="312" r:id="rId5"/>
    <p:sldId id="304" r:id="rId6"/>
    <p:sldId id="341" r:id="rId7"/>
    <p:sldId id="343" r:id="rId8"/>
    <p:sldId id="338" r:id="rId9"/>
    <p:sldId id="326" r:id="rId10"/>
    <p:sldId id="325" r:id="rId11"/>
    <p:sldId id="307" r:id="rId12"/>
    <p:sldId id="331" r:id="rId13"/>
    <p:sldId id="339" r:id="rId14"/>
    <p:sldId id="340" r:id="rId15"/>
    <p:sldId id="323" r:id="rId16"/>
    <p:sldId id="333" r:id="rId17"/>
    <p:sldId id="324" r:id="rId18"/>
    <p:sldId id="336" r:id="rId19"/>
    <p:sldId id="328" r:id="rId20"/>
    <p:sldId id="337" r:id="rId21"/>
    <p:sldId id="327" r:id="rId22"/>
    <p:sldId id="281" r:id="rId23"/>
    <p:sldId id="332" r:id="rId24"/>
    <p:sldId id="282" r:id="rId25"/>
    <p:sldId id="315" r:id="rId26"/>
    <p:sldId id="346" r:id="rId27"/>
    <p:sldId id="329" r:id="rId28"/>
    <p:sldId id="318" r:id="rId29"/>
    <p:sldId id="345" r:id="rId30"/>
    <p:sldId id="334" r:id="rId31"/>
    <p:sldId id="344" r:id="rId32"/>
    <p:sldId id="330" r:id="rId33"/>
    <p:sldId id="335" r:id="rId34"/>
    <p:sldId id="342" r:id="rId35"/>
    <p:sldId id="297" r:id="rId36"/>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3" orient="horz" pos="2616" userDrawn="1">
          <p15:clr>
            <a:srgbClr val="A4A3A4"/>
          </p15:clr>
        </p15:guide>
        <p15:guide id="4" orient="horz" pos="3264" userDrawn="1">
          <p15:clr>
            <a:srgbClr val="A4A3A4"/>
          </p15:clr>
        </p15:guide>
        <p15:guide id="5" pos="6912" userDrawn="1">
          <p15:clr>
            <a:srgbClr val="A4A3A4"/>
          </p15:clr>
        </p15:guide>
        <p15:guide id="6" orient="horz" userDrawn="1">
          <p15:clr>
            <a:srgbClr val="A4A3A4"/>
          </p15:clr>
        </p15:guide>
        <p15:guide id="7" orient="horz" pos="4008" userDrawn="1">
          <p15:clr>
            <a:srgbClr val="A4A3A4"/>
          </p15:clr>
        </p15:guide>
        <p15:guide id="9" orient="horz" pos="2352" userDrawn="1">
          <p15:clr>
            <a:srgbClr val="A4A3A4"/>
          </p15:clr>
        </p15:guide>
        <p15:guide id="12" pos="6696"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5" pos="5256" userDrawn="1">
          <p15:clr>
            <a:srgbClr val="A4A3A4"/>
          </p15:clr>
        </p15:guide>
        <p15:guide id="26" pos="7261" userDrawn="1">
          <p15:clr>
            <a:srgbClr val="A4A3A4"/>
          </p15:clr>
        </p15:guide>
      </p15:sldGuideLst>
    </p:ext>
    <p:ext uri="{2D200454-40CA-4A62-9FC3-DE9A4176ACB9}">
      <p15:notes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006" autoAdjust="0"/>
    <p:restoredTop sz="95388" autoAdjust="0"/>
  </p:normalViewPr>
  <p:slideViewPr>
    <p:cSldViewPr snapToGrid="0" snapToObjects="1">
      <p:cViewPr varScale="1">
        <p:scale>
          <a:sx n="110" d="100"/>
          <a:sy n="110" d="100"/>
        </p:scale>
        <p:origin x="-540" y="-84"/>
      </p:cViewPr>
      <p:guideLst>
        <p:guide orient="horz" pos="2616"/>
        <p:guide orient="horz" pos="3264"/>
        <p:guide orient="horz"/>
        <p:guide orient="horz" pos="4008"/>
        <p:guide orient="horz" pos="2352"/>
        <p:guide orient="horz" pos="2448"/>
        <p:guide pos="6912"/>
        <p:guide pos="6696"/>
        <p:guide pos="2136"/>
        <p:guide pos="2760"/>
        <p:guide pos="3288"/>
        <p:guide pos="4032"/>
        <p:guide pos="4392"/>
        <p:guide pos="494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25" d="100"/>
          <a:sy n="25" d="100"/>
        </p:scale>
        <p:origin x="3480" y="7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22426ABF-A8C0-D94B-8DA4-89B3D95177FD}"/>
              </a:ext>
            </a:extLst>
          </p:cNvPr>
          <p:cNvSpPr>
            <a:spLocks noGrp="1"/>
          </p:cNvSpPr>
          <p:nvPr>
            <p:ph type="hdr" sz="quarter"/>
          </p:nvPr>
        </p:nvSpPr>
        <p:spPr>
          <a:xfrm>
            <a:off x="0" y="0"/>
            <a:ext cx="5943600" cy="122237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F73E1C36-C21F-0B70-27E7-5B59DAE27561}"/>
              </a:ext>
            </a:extLst>
          </p:cNvPr>
          <p:cNvSpPr>
            <a:spLocks noGrp="1"/>
          </p:cNvSpPr>
          <p:nvPr>
            <p:ph type="dt" sz="quarter" idx="1"/>
          </p:nvPr>
        </p:nvSpPr>
        <p:spPr>
          <a:xfrm>
            <a:off x="7769225" y="0"/>
            <a:ext cx="5943600" cy="1222375"/>
          </a:xfrm>
          <a:prstGeom prst="rect">
            <a:avLst/>
          </a:prstGeom>
        </p:spPr>
        <p:txBody>
          <a:bodyPr vert="horz" lIns="91440" tIns="45720" rIns="91440" bIns="45720" rtlCol="0"/>
          <a:lstStyle>
            <a:lvl1pPr algn="r">
              <a:defRPr sz="1200"/>
            </a:lvl1pPr>
          </a:lstStyle>
          <a:p>
            <a:fld id="{AA970FB6-164E-0840-A35B-09E9F3D45F76}" type="datetimeyyyy">
              <a:rPr lang="en-US" smtClean="0"/>
              <a:pPr/>
              <a:t>2024</a:t>
            </a:fld>
            <a:endParaRPr lang="en-US" dirty="0"/>
          </a:p>
        </p:txBody>
      </p:sp>
      <p:sp>
        <p:nvSpPr>
          <p:cNvPr id="4" name="Footer Placeholder 3">
            <a:extLst>
              <a:ext uri="{FF2B5EF4-FFF2-40B4-BE49-F238E27FC236}">
                <a16:creationId xmlns:a16="http://schemas.microsoft.com/office/drawing/2014/main" xmlns="" id="{E5942066-244B-8673-5E9A-26E4265AD0B2}"/>
              </a:ext>
            </a:extLst>
          </p:cNvPr>
          <p:cNvSpPr>
            <a:spLocks noGrp="1"/>
          </p:cNvSpPr>
          <p:nvPr>
            <p:ph type="ftr" sz="quarter" idx="2"/>
          </p:nvPr>
        </p:nvSpPr>
        <p:spPr>
          <a:xfrm>
            <a:off x="0" y="23161625"/>
            <a:ext cx="5943600" cy="122237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2530EE97-1F54-6631-A4BB-FD938296488E}"/>
              </a:ext>
            </a:extLst>
          </p:cNvPr>
          <p:cNvSpPr>
            <a:spLocks noGrp="1"/>
          </p:cNvSpPr>
          <p:nvPr>
            <p:ph type="sldNum" sz="quarter" idx="3"/>
          </p:nvPr>
        </p:nvSpPr>
        <p:spPr>
          <a:xfrm>
            <a:off x="7769225" y="23161625"/>
            <a:ext cx="5943600" cy="1222375"/>
          </a:xfrm>
          <a:prstGeom prst="rect">
            <a:avLst/>
          </a:prstGeom>
        </p:spPr>
        <p:txBody>
          <a:bodyPr vert="horz" lIns="91440" tIns="45720" rIns="91440" bIns="45720" rtlCol="0" anchor="b"/>
          <a:lstStyle>
            <a:lvl1pPr algn="r">
              <a:defRPr sz="1200"/>
            </a:lvl1pPr>
          </a:lstStyle>
          <a:p>
            <a:fld id="{420BD0AB-C59E-4A46-83D3-F07787446BA0}" type="slidenum">
              <a:rPr lang="en-US" smtClean="0"/>
              <a:pPr/>
              <a:t>‹#›</a:t>
            </a:fld>
            <a:endParaRPr lang="en-US" dirty="0"/>
          </a:p>
        </p:txBody>
      </p:sp>
    </p:spTree>
    <p:extLst>
      <p:ext uri="{BB962C8B-B14F-4D97-AF65-F5344CB8AC3E}">
        <p14:creationId xmlns:p14="http://schemas.microsoft.com/office/powerpoint/2010/main" xmlns="" val="413378359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8086678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xmlns="" val="2997654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xmlns="" val="58773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xmlns="" val="3294931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xmlns="" val="3068653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xmlns="" val="1019397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xmlns="" val="1649742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xmlns="" val="984541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xmlns="" val="93130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xmlns="" id="{BA5D5A72-CB6F-F8DE-E2C9-90459C8C3DC1}"/>
              </a:ext>
              <a:ext uri="{C183D7F6-B498-43B3-948B-1728B52AA6E4}">
                <adec:decorative xmlns:adec="http://schemas.microsoft.com/office/drawing/2017/decorative" xmlns=""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xmlns="" id="{E66FD7FF-2869-7902-36B2-2B229AB9AB19}"/>
              </a:ext>
              <a:ext uri="{C183D7F6-B498-43B3-948B-1728B52AA6E4}">
                <adec:decorative xmlns:adec="http://schemas.microsoft.com/office/drawing/2017/decorative" xmlns=""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xmlns="" id="{B1457C88-4472-81CF-02AF-4421E0A3084B}"/>
              </a:ext>
              <a:ext uri="{C183D7F6-B498-43B3-948B-1728B52AA6E4}">
                <adec:decorative xmlns:adec="http://schemas.microsoft.com/office/drawing/2017/decorative" xmlns=""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dirty="0"/>
              <a:t>Click to add title</a:t>
            </a:r>
          </a:p>
        </p:txBody>
      </p:sp>
    </p:spTree>
    <p:extLst>
      <p:ext uri="{BB962C8B-B14F-4D97-AF65-F5344CB8AC3E}">
        <p14:creationId xmlns:p14="http://schemas.microsoft.com/office/powerpoint/2010/main" xmlns="" val="2631799807"/>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xmlns="" id="{D014917C-8694-B4A4-A211-0F31F00E247E}"/>
              </a:ext>
              <a:ext uri="{C183D7F6-B498-43B3-948B-1728B52AA6E4}">
                <adec:decorative xmlns:adec="http://schemas.microsoft.com/office/drawing/2017/decorative" xmlns=""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0" name="Freeform 9">
            <a:extLst>
              <a:ext uri="{FF2B5EF4-FFF2-40B4-BE49-F238E27FC236}">
                <a16:creationId xmlns:a16="http://schemas.microsoft.com/office/drawing/2014/main" xmlns="" id="{A7DB6972-BB75-254A-BA88-C0C3E6E93BDB}"/>
              </a:ext>
              <a:ext uri="{C183D7F6-B498-43B3-948B-1728B52AA6E4}">
                <adec:decorative xmlns:adec="http://schemas.microsoft.com/office/drawing/2017/decorative" xmlns=""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0" name="Image 2">
            <a:extLst>
              <a:ext uri="{FF2B5EF4-FFF2-40B4-BE49-F238E27FC236}">
                <a16:creationId xmlns:a16="http://schemas.microsoft.com/office/drawing/2014/main" xmlns="" id="{790E862E-398F-571C-EC2C-3D17164DE059}"/>
              </a:ext>
              <a:ext uri="{C183D7F6-B498-43B3-948B-1728B52AA6E4}">
                <adec:decorative xmlns:adec="http://schemas.microsoft.com/office/drawing/2017/decorative" xmlns="" val="1"/>
              </a:ext>
            </a:extLst>
          </p:cNvPr>
          <p:cNvSpPr/>
          <p:nvPr/>
        </p:nvSpPr>
        <p:spPr>
          <a:xfrm>
            <a:off x="170445" y="314191"/>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6" name="Title 1">
            <a:extLst>
              <a:ext uri="{FF2B5EF4-FFF2-40B4-BE49-F238E27FC236}">
                <a16:creationId xmlns:a16="http://schemas.microsoft.com/office/drawing/2014/main" xmlns=""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600">
                <a:solidFill>
                  <a:schemeClr val="accent6"/>
                </a:solidFill>
              </a:defRPr>
            </a:lvl1pPr>
          </a:lstStyle>
          <a:p>
            <a:r>
              <a:rPr lang="en-US" dirty="0"/>
              <a:t>Click to add title</a:t>
            </a:r>
          </a:p>
        </p:txBody>
      </p:sp>
      <p:sp>
        <p:nvSpPr>
          <p:cNvPr id="4" name="Text Placeholder 54">
            <a:extLst>
              <a:ext uri="{FF2B5EF4-FFF2-40B4-BE49-F238E27FC236}">
                <a16:creationId xmlns:a16="http://schemas.microsoft.com/office/drawing/2014/main" xmlns=""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dirty="0"/>
              <a:t>Click to add subtitle</a:t>
            </a:r>
          </a:p>
        </p:txBody>
      </p:sp>
      <p:sp>
        <p:nvSpPr>
          <p:cNvPr id="9" name="Content Placeholder 2">
            <a:extLst>
              <a:ext uri="{FF2B5EF4-FFF2-40B4-BE49-F238E27FC236}">
                <a16:creationId xmlns:a16="http://schemas.microsoft.com/office/drawing/2014/main" xmlns=""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2">
            <a:extLst>
              <a:ext uri="{FF2B5EF4-FFF2-40B4-BE49-F238E27FC236}">
                <a16:creationId xmlns:a16="http://schemas.microsoft.com/office/drawing/2014/main" xmlns="" id="{AE99A73D-155B-A133-9671-506F54A0559A}"/>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220395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xmlns="" id="{D5595DD5-43B0-252F-8BC6-6B74340C5BCF}"/>
              </a:ext>
              <a:ext uri="{C183D7F6-B498-43B3-948B-1728B52AA6E4}">
                <adec:decorative xmlns:adec="http://schemas.microsoft.com/office/drawing/2017/decorative" xmlns="" val="1"/>
              </a:ext>
            </a:extLst>
          </p:cNvPr>
          <p:cNvPicPr>
            <a:picLocks noChangeAspect="1"/>
          </p:cNvPicPr>
          <p:nvPr userDrawn="1"/>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dirty="0"/>
              <a:t>Click to add title</a:t>
            </a:r>
          </a:p>
        </p:txBody>
      </p:sp>
      <p:sp>
        <p:nvSpPr>
          <p:cNvPr id="49" name="Freeform 48">
            <a:extLst>
              <a:ext uri="{FF2B5EF4-FFF2-40B4-BE49-F238E27FC236}">
                <a16:creationId xmlns:a16="http://schemas.microsoft.com/office/drawing/2014/main" xmlns="" id="{BC3A3767-6C5E-8188-0A49-955BBACE37F0}"/>
              </a:ext>
              <a:ext uri="{C183D7F6-B498-43B3-948B-1728B52AA6E4}">
                <adec:decorative xmlns:adec="http://schemas.microsoft.com/office/drawing/2017/decorative" xmlns=""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dirty="0"/>
          </a:p>
        </p:txBody>
      </p:sp>
      <p:sp>
        <p:nvSpPr>
          <p:cNvPr id="16" name="Content Placeholder 3">
            <a:extLst>
              <a:ext uri="{FF2B5EF4-FFF2-40B4-BE49-F238E27FC236}">
                <a16:creationId xmlns:a16="http://schemas.microsoft.com/office/drawing/2014/main" xmlns=""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a:extLst>
              <a:ext uri="{FF2B5EF4-FFF2-40B4-BE49-F238E27FC236}">
                <a16:creationId xmlns:a16="http://schemas.microsoft.com/office/drawing/2014/main" xmlns=""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Slide Number Placeholder 2">
            <a:extLst>
              <a:ext uri="{FF2B5EF4-FFF2-40B4-BE49-F238E27FC236}">
                <a16:creationId xmlns:a16="http://schemas.microsoft.com/office/drawing/2014/main" xmlns=""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pic>
        <p:nvPicPr>
          <p:cNvPr id="43" name="Graphic 42">
            <a:extLst>
              <a:ext uri="{FF2B5EF4-FFF2-40B4-BE49-F238E27FC236}">
                <a16:creationId xmlns:a16="http://schemas.microsoft.com/office/drawing/2014/main" xmlns="" id="{C6639AD7-128F-B39D-B45F-0F22A2C6D68B}"/>
              </a:ext>
              <a:ext uri="{C183D7F6-B498-43B3-948B-1728B52AA6E4}">
                <adec:decorative xmlns:adec="http://schemas.microsoft.com/office/drawing/2017/decorative" xmlns="" val="1"/>
              </a:ext>
            </a:extLst>
          </p:cNvPr>
          <p:cNvPicPr>
            <a:picLocks noChangeAspect="1"/>
          </p:cNvPicPr>
          <p:nvPr userDrawn="1"/>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xmlns="" id="{48479A23-C29C-C711-510C-05B69B882268}"/>
              </a:ext>
              <a:ext uri="{C183D7F6-B498-43B3-948B-1728B52AA6E4}">
                <adec:decorative xmlns:adec="http://schemas.microsoft.com/office/drawing/2017/decorative" xmlns="" val="1"/>
              </a:ext>
            </a:extLst>
          </p:cNvPr>
          <p:cNvPicPr>
            <a:picLocks noChangeAspect="1"/>
          </p:cNvPicPr>
          <p:nvPr userDrawn="1"/>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xmlns="" id="{F3DC42FA-4B8F-2EFC-CAB4-1CCAB93BEB7B}"/>
              </a:ext>
              <a:ext uri="{C183D7F6-B498-43B3-948B-1728B52AA6E4}">
                <adec:decorative xmlns:adec="http://schemas.microsoft.com/office/drawing/2017/decorative" xmlns=""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Tree>
    <p:extLst>
      <p:ext uri="{BB962C8B-B14F-4D97-AF65-F5344CB8AC3E}">
        <p14:creationId xmlns:p14="http://schemas.microsoft.com/office/powerpoint/2010/main" xmlns="" val="258665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376CF4B8-1811-BD21-43A7-560AC4724F3B}"/>
              </a:ext>
              <a:ext uri="{C183D7F6-B498-43B3-948B-1728B52AA6E4}">
                <adec:decorative xmlns:adec="http://schemas.microsoft.com/office/drawing/2017/decorative" xmlns=""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34" name="Rectangle 33">
            <a:extLst>
              <a:ext uri="{FF2B5EF4-FFF2-40B4-BE49-F238E27FC236}">
                <a16:creationId xmlns:a16="http://schemas.microsoft.com/office/drawing/2014/main" xmlns="" id="{30B7B4F0-D3BC-63DF-6429-F771BE5A3270}"/>
              </a:ext>
              <a:ext uri="{C183D7F6-B498-43B3-948B-1728B52AA6E4}">
                <adec:decorative xmlns:adec="http://schemas.microsoft.com/office/drawing/2017/decorative" xmlns=""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xmlns=""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dirty="0"/>
              <a:t>Click to add title</a:t>
            </a:r>
          </a:p>
        </p:txBody>
      </p:sp>
      <p:sp>
        <p:nvSpPr>
          <p:cNvPr id="14" name="Content Placeholder 5">
            <a:extLst>
              <a:ext uri="{FF2B5EF4-FFF2-40B4-BE49-F238E27FC236}">
                <a16:creationId xmlns:a16="http://schemas.microsoft.com/office/drawing/2014/main" xmlns=""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2">
            <a:extLst>
              <a:ext uri="{FF2B5EF4-FFF2-40B4-BE49-F238E27FC236}">
                <a16:creationId xmlns:a16="http://schemas.microsoft.com/office/drawing/2014/main" xmlns=""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2767508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xmlns="" id="{AEF1F750-031C-BDB7-BD7B-9CBE17406FDB}"/>
              </a:ext>
              <a:ext uri="{C183D7F6-B498-43B3-948B-1728B52AA6E4}">
                <adec:decorative xmlns:adec="http://schemas.microsoft.com/office/drawing/2017/decorative" xmlns=""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xmlns="" id="{FEB515B5-2D9F-58E1-6E3C-CCBF105D891E}"/>
              </a:ext>
              <a:ext uri="{C183D7F6-B498-43B3-948B-1728B52AA6E4}">
                <adec:decorative xmlns:adec="http://schemas.microsoft.com/office/drawing/2017/decorative" xmlns=""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a:extLst>
              <a:ext uri="{FF2B5EF4-FFF2-40B4-BE49-F238E27FC236}">
                <a16:creationId xmlns:a16="http://schemas.microsoft.com/office/drawing/2014/main" xmlns="" id="{5CCFEDF9-5B69-87BA-8A33-35033DA4013F}"/>
              </a:ext>
              <a:ext uri="{C183D7F6-B498-43B3-948B-1728B52AA6E4}">
                <adec:decorative xmlns:adec="http://schemas.microsoft.com/office/drawing/2017/decorative" xmlns="" val="1"/>
              </a:ext>
            </a:extLst>
          </p:cNvPr>
          <p:cNvPicPr>
            <a:picLocks noChangeAspect="1"/>
          </p:cNvPicPr>
          <p:nvPr userDrawn="1"/>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dirty="0"/>
              <a:t>Click to add title</a:t>
            </a:r>
          </a:p>
        </p:txBody>
      </p:sp>
      <p:sp>
        <p:nvSpPr>
          <p:cNvPr id="6" name="Subtitle 2">
            <a:extLst>
              <a:ext uri="{FF2B5EF4-FFF2-40B4-BE49-F238E27FC236}">
                <a16:creationId xmlns:a16="http://schemas.microsoft.com/office/drawing/2014/main" xmlns=""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xmlns="" val="237289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2C6B5F91-ABF5-D0B6-E43F-40CEDC3A6DF8}"/>
              </a:ext>
              <a:ext uri="{C183D7F6-B498-43B3-948B-1728B52AA6E4}">
                <adec:decorative xmlns:adec="http://schemas.microsoft.com/office/drawing/2017/decorative" xmlns=""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xmlns="" id="{A52D64F1-27B6-A1E5-4F44-A6029FAB307B}"/>
              </a:ext>
              <a:ext uri="{C183D7F6-B498-43B3-948B-1728B52AA6E4}">
                <adec:decorative xmlns:adec="http://schemas.microsoft.com/office/drawing/2017/decorative" xmlns=""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p:txBody>
          <a:bodyPr anchor="ctr" anchorCtr="0"/>
          <a:lstStyle/>
          <a:p>
            <a:r>
              <a:rPr lang="en-US" dirty="0"/>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2071868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xmlns="" id="{A626DE4B-D4E5-B36A-89FA-7C0E87AFC31D}"/>
              </a:ext>
              <a:ext uri="{C183D7F6-B498-43B3-948B-1728B52AA6E4}">
                <adec:decorative xmlns:adec="http://schemas.microsoft.com/office/drawing/2017/decorative" xmlns=""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xmlns="" id="{95243571-BE64-3777-F992-88FC43A60537}"/>
              </a:ext>
              <a:ext uri="{C183D7F6-B498-43B3-948B-1728B52AA6E4}">
                <adec:decorative xmlns:adec="http://schemas.microsoft.com/office/drawing/2017/decorative" xmlns=""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158118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xmlns="" id="{ADFAE2CB-0EAD-E788-FCB7-FB12F6939199}"/>
              </a:ext>
              <a:ext uri="{C183D7F6-B498-43B3-948B-1728B52AA6E4}">
                <adec:decorative xmlns:adec="http://schemas.microsoft.com/office/drawing/2017/decorative" xmlns=""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a:xfrm>
            <a:off x="758952" y="758952"/>
            <a:ext cx="3932237" cy="1524662"/>
          </a:xfrm>
        </p:spPr>
        <p:txBody>
          <a:bodyPr anchor="b"/>
          <a:lstStyle>
            <a:lvl1pPr>
              <a:lnSpc>
                <a:spcPct val="100000"/>
              </a:lnSpc>
              <a:defRPr sz="3200"/>
            </a:lvl1pPr>
          </a:lstStyle>
          <a:p>
            <a:r>
              <a:rPr lang="en-US" dirty="0"/>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
        <p:nvSpPr>
          <p:cNvPr id="4" name="Text Placeholder 3"/>
          <p:cNvSpPr>
            <a:spLocks noGrp="1"/>
          </p:cNvSpPr>
          <p:nvPr>
            <p:ph type="body" sz="half" idx="2" hasCustomPrompt="1"/>
          </p:nvPr>
        </p:nvSpPr>
        <p:spPr>
          <a:xfrm>
            <a:off x="758952" y="2286000"/>
            <a:ext cx="3932237" cy="3567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Content Placeholder 2"/>
          <p:cNvSpPr>
            <a:spLocks noGrp="1"/>
          </p:cNvSpPr>
          <p:nvPr>
            <p:ph idx="1" hasCustomPrompt="1"/>
          </p:nvPr>
        </p:nvSpPr>
        <p:spPr>
          <a:xfrm>
            <a:off x="5183187" y="741459"/>
            <a:ext cx="6242839" cy="5119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74500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xmlns="" id="{CAA6B609-D718-DB49-892F-7E49376CC913}"/>
              </a:ext>
              <a:ext uri="{C183D7F6-B498-43B3-948B-1728B52AA6E4}">
                <adec:decorative xmlns:adec="http://schemas.microsoft.com/office/drawing/2017/decorative" xmlns=""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a:xfrm>
            <a:off x="760938" y="755372"/>
            <a:ext cx="3931920" cy="1527048"/>
          </a:xfrm>
        </p:spPr>
        <p:txBody>
          <a:bodyPr anchor="b"/>
          <a:lstStyle>
            <a:lvl1pPr>
              <a:lnSpc>
                <a:spcPct val="100000"/>
              </a:lnSpc>
              <a:defRPr sz="3200"/>
            </a:lvl1pPr>
          </a:lstStyle>
          <a:p>
            <a:r>
              <a:rPr lang="en-US" dirty="0"/>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
        <p:nvSpPr>
          <p:cNvPr id="4" name="Text Placeholder 3"/>
          <p:cNvSpPr>
            <a:spLocks noGrp="1"/>
          </p:cNvSpPr>
          <p:nvPr>
            <p:ph type="body" sz="half" idx="2" hasCustomPrompt="1"/>
          </p:nvPr>
        </p:nvSpPr>
        <p:spPr>
          <a:xfrm>
            <a:off x="760938" y="2286001"/>
            <a:ext cx="39319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Picture Placeholder 2"/>
          <p:cNvSpPr>
            <a:spLocks noGrp="1" noChangeAspect="1"/>
          </p:cNvSpPr>
          <p:nvPr>
            <p:ph type="pic" idx="1" hasCustomPrompt="1"/>
          </p:nvPr>
        </p:nvSpPr>
        <p:spPr>
          <a:xfrm>
            <a:off x="5262700" y="987425"/>
            <a:ext cx="6172200" cy="4873625"/>
          </a:xfrm>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Tree>
    <p:extLst>
      <p:ext uri="{BB962C8B-B14F-4D97-AF65-F5344CB8AC3E}">
        <p14:creationId xmlns:p14="http://schemas.microsoft.com/office/powerpoint/2010/main" xmlns="" val="223467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5923D9E-9381-3D11-B31A-1BF5C97F35B0}"/>
              </a:ext>
              <a:ext uri="{C183D7F6-B498-43B3-948B-1728B52AA6E4}">
                <adec:decorative xmlns:adec="http://schemas.microsoft.com/office/drawing/2017/decorative" xmlns=""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xmlns=""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xmlns=""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xmlns="" id="{0F297964-0B81-31DC-6D6D-1414832238B1}"/>
              </a:ext>
              <a:ext uri="{C183D7F6-B498-43B3-948B-1728B52AA6E4}">
                <adec:decorative xmlns:adec="http://schemas.microsoft.com/office/drawing/2017/decorative" xmlns=""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xmlns=""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xmlns=""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a:extLst>
              <a:ext uri="{FF2B5EF4-FFF2-40B4-BE49-F238E27FC236}">
                <a16:creationId xmlns:a16="http://schemas.microsoft.com/office/drawing/2014/main" xmlns="" id="{EFFAEAD9-58A9-096B-C6D0-58F7AD08EB20}"/>
              </a:ext>
              <a:ext uri="{C183D7F6-B498-43B3-948B-1728B52AA6E4}">
                <adec:decorative xmlns:adec="http://schemas.microsoft.com/office/drawing/2017/decorative" xmlns=""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xmlns=""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dirty="0"/>
              <a:t>Click to add title</a:t>
            </a:r>
          </a:p>
        </p:txBody>
      </p:sp>
      <p:sp>
        <p:nvSpPr>
          <p:cNvPr id="13" name="Content Placeholder 2">
            <a:extLst>
              <a:ext uri="{FF2B5EF4-FFF2-40B4-BE49-F238E27FC236}">
                <a16:creationId xmlns:a16="http://schemas.microsoft.com/office/drawing/2014/main" xmlns=""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dirty="0"/>
              <a:t>Click to add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xmlns=""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233396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537D12D-0FCA-3396-988D-452D3D526E3D}"/>
              </a:ext>
              <a:ext uri="{C183D7F6-B498-43B3-948B-1728B52AA6E4}">
                <adec:decorative xmlns:adec="http://schemas.microsoft.com/office/drawing/2017/decorative" xmlns=""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6" name="Rectangle 5">
            <a:extLst>
              <a:ext uri="{FF2B5EF4-FFF2-40B4-BE49-F238E27FC236}">
                <a16:creationId xmlns:a16="http://schemas.microsoft.com/office/drawing/2014/main" xmlns="" id="{11710CE8-8A83-C0D3-623E-AFCC6C6A2930}"/>
              </a:ext>
              <a:ext uri="{C183D7F6-B498-43B3-948B-1728B52AA6E4}">
                <adec:decorative xmlns:adec="http://schemas.microsoft.com/office/drawing/2017/decorative" xmlns=""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18" name="Group 17">
            <a:extLst>
              <a:ext uri="{FF2B5EF4-FFF2-40B4-BE49-F238E27FC236}">
                <a16:creationId xmlns:a16="http://schemas.microsoft.com/office/drawing/2014/main" xmlns="" id="{7AA66C80-37C3-6D28-7564-733A30B2CD8D}"/>
              </a:ext>
              <a:ext uri="{C183D7F6-B498-43B3-948B-1728B52AA6E4}">
                <adec:decorative xmlns:adec="http://schemas.microsoft.com/office/drawing/2017/decorative" xmlns=""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xmlns="" id="{D9DB7C23-E0CF-A75F-BFFD-4E7679AF4AD5}"/>
                </a:ext>
                <a:ext uri="{C183D7F6-B498-43B3-948B-1728B52AA6E4}">
                  <adec:decorative xmlns:adec="http://schemas.microsoft.com/office/drawing/2017/decorative" xmlns=""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5" name="Freeform: Shape 15">
              <a:extLst>
                <a:ext uri="{FF2B5EF4-FFF2-40B4-BE49-F238E27FC236}">
                  <a16:creationId xmlns:a16="http://schemas.microsoft.com/office/drawing/2014/main" xmlns="" id="{4D62A0CC-A0CE-403A-A167-27225B2C6083}"/>
                </a:ext>
                <a:ext uri="{C183D7F6-B498-43B3-948B-1728B52AA6E4}">
                  <adec:decorative xmlns:adec="http://schemas.microsoft.com/office/drawing/2017/decorative" xmlns=""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Image 2">
              <a:extLst>
                <a:ext uri="{FF2B5EF4-FFF2-40B4-BE49-F238E27FC236}">
                  <a16:creationId xmlns:a16="http://schemas.microsoft.com/office/drawing/2014/main" xmlns="" id="{F8AD83DA-A293-6D56-F606-7C98C403A3F7}"/>
                </a:ext>
                <a:ext uri="{C183D7F6-B498-43B3-948B-1728B52AA6E4}">
                  <adec:decorative xmlns:adec="http://schemas.microsoft.com/office/drawing/2017/decorative" xmlns=""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dirty="0"/>
              <a:t>Click to add title</a:t>
            </a:r>
          </a:p>
        </p:txBody>
      </p:sp>
      <p:sp>
        <p:nvSpPr>
          <p:cNvPr id="8" name="Picture Placeholder 7">
            <a:extLst>
              <a:ext uri="{FF2B5EF4-FFF2-40B4-BE49-F238E27FC236}">
                <a16:creationId xmlns:a16="http://schemas.microsoft.com/office/drawing/2014/main" xmlns=""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xmlns="" val="433189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6F8B46B-EF6E-BC12-09E2-0F3B779197B4}"/>
              </a:ext>
              <a:ext uri="{C183D7F6-B498-43B3-948B-1728B52AA6E4}">
                <adec:decorative xmlns:adec="http://schemas.microsoft.com/office/drawing/2017/decorative" xmlns=""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2" name="Rectangle 21">
            <a:extLst>
              <a:ext uri="{FF2B5EF4-FFF2-40B4-BE49-F238E27FC236}">
                <a16:creationId xmlns:a16="http://schemas.microsoft.com/office/drawing/2014/main" xmlns="" id="{5D7B4F11-E150-473B-98F5-6E6AC9646863}"/>
              </a:ext>
              <a:ext uri="{C183D7F6-B498-43B3-948B-1728B52AA6E4}">
                <adec:decorative xmlns:adec="http://schemas.microsoft.com/office/drawing/2017/decorative" xmlns=""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Freeform 35">
            <a:extLst>
              <a:ext uri="{FF2B5EF4-FFF2-40B4-BE49-F238E27FC236}">
                <a16:creationId xmlns:a16="http://schemas.microsoft.com/office/drawing/2014/main" xmlns="" id="{A8E2FA61-C047-21BB-AA50-F84AD7685498}"/>
              </a:ext>
              <a:ext uri="{C183D7F6-B498-43B3-948B-1728B52AA6E4}">
                <adec:decorative xmlns:adec="http://schemas.microsoft.com/office/drawing/2017/decorative" xmlns=""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3" name="Freeform 32">
            <a:extLst>
              <a:ext uri="{FF2B5EF4-FFF2-40B4-BE49-F238E27FC236}">
                <a16:creationId xmlns:a16="http://schemas.microsoft.com/office/drawing/2014/main" xmlns="" id="{1A2791BA-760E-9FA5-8743-D0B699FC9835}"/>
              </a:ext>
              <a:ext uri="{C183D7F6-B498-43B3-948B-1728B52AA6E4}">
                <adec:decorative xmlns:adec="http://schemas.microsoft.com/office/drawing/2017/decorative" xmlns=""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4" name="Title 1">
            <a:extLst>
              <a:ext uri="{FF2B5EF4-FFF2-40B4-BE49-F238E27FC236}">
                <a16:creationId xmlns:a16="http://schemas.microsoft.com/office/drawing/2014/main" xmlns=""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dirty="0"/>
              <a:t>Click to add text</a:t>
            </a:r>
          </a:p>
        </p:txBody>
      </p:sp>
      <p:sp>
        <p:nvSpPr>
          <p:cNvPr id="5" name="Content Placeholder 2">
            <a:extLst>
              <a:ext uri="{FF2B5EF4-FFF2-40B4-BE49-F238E27FC236}">
                <a16:creationId xmlns:a16="http://schemas.microsoft.com/office/drawing/2014/main" xmlns=""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52" name="Picture Placeholder 7">
            <a:extLst>
              <a:ext uri="{FF2B5EF4-FFF2-40B4-BE49-F238E27FC236}">
                <a16:creationId xmlns:a16="http://schemas.microsoft.com/office/drawing/2014/main" xmlns=""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xmlns=""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xmlns="" id="{2A3EC91E-4089-D366-06D3-3E66F93DFAF3}"/>
              </a:ext>
              <a:ext uri="{C183D7F6-B498-43B3-948B-1728B52AA6E4}">
                <adec:decorative xmlns:adec="http://schemas.microsoft.com/office/drawing/2017/decorative" xmlns=""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xmlns="" id="{70F595E1-C910-3710-90E9-AF5FFCE05861}"/>
              </a:ext>
              <a:ext uri="{C183D7F6-B498-43B3-948B-1728B52AA6E4}">
                <adec:decorative xmlns:adec="http://schemas.microsoft.com/office/drawing/2017/decorative" xmlns=""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xmlns="" id="{AA39EF58-54F1-4AC9-1D83-2E7DEEAAEA6A}"/>
              </a:ext>
              <a:ext uri="{C183D7F6-B498-43B3-948B-1728B52AA6E4}">
                <adec:decorative xmlns:adec="http://schemas.microsoft.com/office/drawing/2017/decorative" xmlns=""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xmlns="" id="{0C320934-59CC-4123-C7C1-FEEE89F3045F}"/>
              </a:ext>
              <a:ext uri="{C183D7F6-B498-43B3-948B-1728B52AA6E4}">
                <adec:decorative xmlns:adec="http://schemas.microsoft.com/office/drawing/2017/decorative" xmlns=""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3" name="Image 4">
            <a:extLst>
              <a:ext uri="{FF2B5EF4-FFF2-40B4-BE49-F238E27FC236}">
                <a16:creationId xmlns:a16="http://schemas.microsoft.com/office/drawing/2014/main" xmlns="" id="{EC46DC71-C12A-96C8-3FE2-AA95AB58B349}"/>
              </a:ext>
              <a:ext uri="{C183D7F6-B498-43B3-948B-1728B52AA6E4}">
                <adec:decorative xmlns:adec="http://schemas.microsoft.com/office/drawing/2017/decorative" xmlns=""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dirty="0"/>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dirty="0"/>
              <a:t>Click to add title</a:t>
            </a:r>
          </a:p>
        </p:txBody>
      </p:sp>
      <p:sp>
        <p:nvSpPr>
          <p:cNvPr id="13" name="Content Placeholder 3">
            <a:extLst>
              <a:ext uri="{FF2B5EF4-FFF2-40B4-BE49-F238E27FC236}">
                <a16:creationId xmlns:a16="http://schemas.microsoft.com/office/drawing/2014/main" xmlns=""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2">
            <a:extLst>
              <a:ext uri="{FF2B5EF4-FFF2-40B4-BE49-F238E27FC236}">
                <a16:creationId xmlns:a16="http://schemas.microsoft.com/office/drawing/2014/main" xmlns=""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552850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xmlns=""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dirty="0"/>
              <a:t>Click to add title</a:t>
            </a:r>
          </a:p>
        </p:txBody>
      </p:sp>
      <p:sp>
        <p:nvSpPr>
          <p:cNvPr id="11" name="Image 0">
            <a:extLst>
              <a:ext uri="{FF2B5EF4-FFF2-40B4-BE49-F238E27FC236}">
                <a16:creationId xmlns:a16="http://schemas.microsoft.com/office/drawing/2014/main" xmlns="" id="{CD2D664E-6702-6607-A37E-2E996144917C}"/>
              </a:ext>
              <a:ext uri="{C183D7F6-B498-43B3-948B-1728B52AA6E4}">
                <adec:decorative xmlns:adec="http://schemas.microsoft.com/office/drawing/2017/decorative" xmlns=""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a:extLst>
              <a:ext uri="{FF2B5EF4-FFF2-40B4-BE49-F238E27FC236}">
                <a16:creationId xmlns:a16="http://schemas.microsoft.com/office/drawing/2014/main" xmlns="" id="{951C5737-DF7E-D671-AC74-9E488335BCA2}"/>
              </a:ext>
              <a:ext uri="{C183D7F6-B498-43B3-948B-1728B52AA6E4}">
                <adec:decorative xmlns:adec="http://schemas.microsoft.com/office/drawing/2017/decorative" xmlns="" val="1"/>
              </a:ext>
            </a:extLst>
          </p:cNvPr>
          <p:cNvPicPr>
            <a:picLocks noChangeAspect="1"/>
          </p:cNvPicPr>
          <p:nvPr userDrawn="1"/>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xmlns="" id="{F232A1E1-DD38-15EA-6CA1-A84950EC43F0}"/>
              </a:ext>
              <a:ext uri="{C183D7F6-B498-43B3-948B-1728B52AA6E4}">
                <adec:decorative xmlns:adec="http://schemas.microsoft.com/office/drawing/2017/decorative" xmlns=""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a:extLst>
              <a:ext uri="{FF2B5EF4-FFF2-40B4-BE49-F238E27FC236}">
                <a16:creationId xmlns:a16="http://schemas.microsoft.com/office/drawing/2014/main" xmlns="" id="{B9036D42-A06F-E6EE-BB91-8BAF045198BE}"/>
              </a:ext>
              <a:ext uri="{C183D7F6-B498-43B3-948B-1728B52AA6E4}">
                <adec:decorative xmlns:adec="http://schemas.microsoft.com/office/drawing/2017/decorative" xmlns=""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a:extLst>
              <a:ext uri="{FF2B5EF4-FFF2-40B4-BE49-F238E27FC236}">
                <a16:creationId xmlns:a16="http://schemas.microsoft.com/office/drawing/2014/main" xmlns="" id="{86E0540C-3355-A50D-AC61-047B54B70C64}"/>
              </a:ext>
              <a:ext uri="{C183D7F6-B498-43B3-948B-1728B52AA6E4}">
                <adec:decorative xmlns:adec="http://schemas.microsoft.com/office/drawing/2017/decorative" xmlns="" val="1"/>
              </a:ext>
            </a:extLst>
          </p:cNvPr>
          <p:cNvPicPr>
            <a:picLocks noChangeAspect="1"/>
          </p:cNvPicPr>
          <p:nvPr userDrawn="1"/>
        </p:nvPicPr>
        <p:blipFill>
          <a:blip r:embed="rId4" cstate="screen">
            <a:extLst>
              <a:ext uri="{28A0092B-C50C-407E-A947-70E740481C1C}">
                <a14:useLocalDpi xmlns:a14="http://schemas.microsoft.com/office/drawing/2010/main" xmlns=""/>
              </a:ext>
              <a:ext uri="{96DAC541-7B7A-43D3-8B79-37D633B846F1}">
                <asvg:svgBlip xmlns:asvg="http://schemas.microsoft.com/office/drawing/2016/SVG/main" xmlns=""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xmlns=""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
        <p:nvSpPr>
          <p:cNvPr id="2" name="Content Placeholder 2">
            <a:extLst>
              <a:ext uri="{FF2B5EF4-FFF2-40B4-BE49-F238E27FC236}">
                <a16:creationId xmlns:a16="http://schemas.microsoft.com/office/drawing/2014/main" xmlns=""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xmlns="" val="311629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xmlns="" id="{3C7B0BB3-A5CA-7C72-DC39-AD00EC90964C}"/>
              </a:ext>
              <a:ext uri="{C183D7F6-B498-43B3-948B-1728B52AA6E4}">
                <adec:decorative xmlns:adec="http://schemas.microsoft.com/office/drawing/2017/decorative" xmlns=""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8" name="Freeform 17">
            <a:extLst>
              <a:ext uri="{FF2B5EF4-FFF2-40B4-BE49-F238E27FC236}">
                <a16:creationId xmlns:a16="http://schemas.microsoft.com/office/drawing/2014/main" xmlns="" id="{07871527-68A5-0A5C-F5A6-A80523BAC92F}"/>
              </a:ext>
              <a:ext uri="{C183D7F6-B498-43B3-948B-1728B52AA6E4}">
                <adec:decorative xmlns:adec="http://schemas.microsoft.com/office/drawing/2017/decorative" xmlns=""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13">
            <a:extLst>
              <a:ext uri="{FF2B5EF4-FFF2-40B4-BE49-F238E27FC236}">
                <a16:creationId xmlns:a16="http://schemas.microsoft.com/office/drawing/2014/main" xmlns="" id="{CEB118B3-9B06-AD11-738A-7A0651F98B7E}"/>
              </a:ext>
              <a:ext uri="{C183D7F6-B498-43B3-948B-1728B52AA6E4}">
                <adec:decorative xmlns:adec="http://schemas.microsoft.com/office/drawing/2017/decorative" xmlns=""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15">
            <a:extLst>
              <a:ext uri="{FF2B5EF4-FFF2-40B4-BE49-F238E27FC236}">
                <a16:creationId xmlns:a16="http://schemas.microsoft.com/office/drawing/2014/main" xmlns="" id="{0EA94262-504E-06F2-F383-E832C37B1250}"/>
              </a:ext>
              <a:ext uri="{C183D7F6-B498-43B3-948B-1728B52AA6E4}">
                <adec:decorative xmlns:adec="http://schemas.microsoft.com/office/drawing/2017/decorative" xmlns=""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Title 19">
            <a:extLst>
              <a:ext uri="{FF2B5EF4-FFF2-40B4-BE49-F238E27FC236}">
                <a16:creationId xmlns:a16="http://schemas.microsoft.com/office/drawing/2014/main" xmlns=""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dirty="0"/>
              <a:t>Click to add title</a:t>
            </a:r>
          </a:p>
        </p:txBody>
      </p:sp>
      <p:sp>
        <p:nvSpPr>
          <p:cNvPr id="19" name="Slide Number Placeholder 2">
            <a:extLst>
              <a:ext uri="{FF2B5EF4-FFF2-40B4-BE49-F238E27FC236}">
                <a16:creationId xmlns:a16="http://schemas.microsoft.com/office/drawing/2014/main" xmlns=""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
        <p:nvSpPr>
          <p:cNvPr id="23" name="Content Placeholder 3">
            <a:extLst>
              <a:ext uri="{FF2B5EF4-FFF2-40B4-BE49-F238E27FC236}">
                <a16:creationId xmlns:a16="http://schemas.microsoft.com/office/drawing/2014/main" xmlns=""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5">
            <a:extLst>
              <a:ext uri="{FF2B5EF4-FFF2-40B4-BE49-F238E27FC236}">
                <a16:creationId xmlns:a16="http://schemas.microsoft.com/office/drawing/2014/main" xmlns=""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68673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xmlns="" id="{376CF4B8-1811-BD21-43A7-560AC4724F3B}"/>
              </a:ext>
              <a:ext uri="{C183D7F6-B498-43B3-948B-1728B52AA6E4}">
                <adec:decorative xmlns:adec="http://schemas.microsoft.com/office/drawing/2017/decorative" xmlns=""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34" name="Rectangle 33">
            <a:extLst>
              <a:ext uri="{FF2B5EF4-FFF2-40B4-BE49-F238E27FC236}">
                <a16:creationId xmlns:a16="http://schemas.microsoft.com/office/drawing/2014/main" xmlns="" id="{30B7B4F0-D3BC-63DF-6429-F771BE5A3270}"/>
              </a:ext>
              <a:ext uri="{C183D7F6-B498-43B3-948B-1728B52AA6E4}">
                <adec:decorative xmlns:adec="http://schemas.microsoft.com/office/drawing/2017/decorative" xmlns=""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xmlns=""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dirty="0"/>
              <a:t>Click to add title</a:t>
            </a:r>
          </a:p>
        </p:txBody>
      </p:sp>
      <p:sp>
        <p:nvSpPr>
          <p:cNvPr id="5" name="Content Placeholder 2">
            <a:extLst>
              <a:ext uri="{FF2B5EF4-FFF2-40B4-BE49-F238E27FC236}">
                <a16:creationId xmlns:a16="http://schemas.microsoft.com/office/drawing/2014/main" xmlns=""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3" name="Content Placeholder 2">
            <a:extLst>
              <a:ext uri="{FF2B5EF4-FFF2-40B4-BE49-F238E27FC236}">
                <a16:creationId xmlns:a16="http://schemas.microsoft.com/office/drawing/2014/main" xmlns=""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Picture Placeholder 30">
            <a:extLst>
              <a:ext uri="{FF2B5EF4-FFF2-40B4-BE49-F238E27FC236}">
                <a16:creationId xmlns:a16="http://schemas.microsoft.com/office/drawing/2014/main" xmlns=""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dirty="0"/>
              <a:t>Click to add picture</a:t>
            </a:r>
          </a:p>
        </p:txBody>
      </p:sp>
      <p:grpSp>
        <p:nvGrpSpPr>
          <p:cNvPr id="32" name="Group 31">
            <a:extLst>
              <a:ext uri="{FF2B5EF4-FFF2-40B4-BE49-F238E27FC236}">
                <a16:creationId xmlns:a16="http://schemas.microsoft.com/office/drawing/2014/main" xmlns="" id="{B9152F76-E42E-3D76-6BDB-2FA0D69216AD}"/>
              </a:ext>
              <a:ext uri="{C183D7F6-B498-43B3-948B-1728B52AA6E4}">
                <adec:decorative xmlns:adec="http://schemas.microsoft.com/office/drawing/2017/decorative" xmlns=""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xmlns="" id="{ED0348C7-D83F-0AD7-2539-41219A795693}"/>
                </a:ext>
                <a:ext uri="{C183D7F6-B498-43B3-948B-1728B52AA6E4}">
                  <adec:decorative xmlns:adec="http://schemas.microsoft.com/office/drawing/2017/decorative" xmlns=""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1" name="Freeform: Shape 25">
              <a:extLst>
                <a:ext uri="{FF2B5EF4-FFF2-40B4-BE49-F238E27FC236}">
                  <a16:creationId xmlns:a16="http://schemas.microsoft.com/office/drawing/2014/main" xmlns="" id="{E911AA2D-BE77-278D-CD2E-2EB3E180F3B8}"/>
                </a:ext>
                <a:ext uri="{C183D7F6-B498-43B3-948B-1728B52AA6E4}">
                  <adec:decorative xmlns:adec="http://schemas.microsoft.com/office/drawing/2017/decorative" xmlns=""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2" name="Freeform: Shape 15">
              <a:extLst>
                <a:ext uri="{FF2B5EF4-FFF2-40B4-BE49-F238E27FC236}">
                  <a16:creationId xmlns:a16="http://schemas.microsoft.com/office/drawing/2014/main" xmlns="" id="{B6CE0BA6-C0FD-AC39-6C31-8477E0CAFDB0}"/>
                </a:ext>
                <a:ext uri="{C183D7F6-B498-43B3-948B-1728B52AA6E4}">
                  <adec:decorative xmlns:adec="http://schemas.microsoft.com/office/drawing/2017/decorative" xmlns=""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3" name="Image 2">
              <a:extLst>
                <a:ext uri="{FF2B5EF4-FFF2-40B4-BE49-F238E27FC236}">
                  <a16:creationId xmlns:a16="http://schemas.microsoft.com/office/drawing/2014/main" xmlns="" id="{666AD1A4-36DE-12F3-BB78-BA678A59572C}"/>
                </a:ext>
                <a:ext uri="{C183D7F6-B498-43B3-948B-1728B52AA6E4}">
                  <adec:decorative xmlns:adec="http://schemas.microsoft.com/office/drawing/2017/decorative" xmlns=""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
        <p:nvSpPr>
          <p:cNvPr id="44" name="Slide Number Placeholder 2">
            <a:extLst>
              <a:ext uri="{FF2B5EF4-FFF2-40B4-BE49-F238E27FC236}">
                <a16:creationId xmlns:a16="http://schemas.microsoft.com/office/drawing/2014/main" xmlns=""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31836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28259CF0-6BC5-3693-6F49-C4489C07C317}"/>
              </a:ext>
              <a:ext uri="{C183D7F6-B498-43B3-948B-1728B52AA6E4}">
                <adec:decorative xmlns:adec="http://schemas.microsoft.com/office/drawing/2017/decorative" xmlns=""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dirty="0"/>
          </a:p>
        </p:txBody>
      </p:sp>
      <p:sp>
        <p:nvSpPr>
          <p:cNvPr id="26" name="Image 4">
            <a:extLst>
              <a:ext uri="{FF2B5EF4-FFF2-40B4-BE49-F238E27FC236}">
                <a16:creationId xmlns:a16="http://schemas.microsoft.com/office/drawing/2014/main" xmlns="" id="{9019DA73-2516-F3D2-ECDB-620C90483DB3}"/>
              </a:ext>
              <a:ext uri="{C183D7F6-B498-43B3-948B-1728B52AA6E4}">
                <adec:decorative xmlns:adec="http://schemas.microsoft.com/office/drawing/2017/decorative" xmlns=""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xmlns="" id="{5665DA82-D253-8EC5-5DFB-F0266ED9FBB4}"/>
              </a:ext>
              <a:ext uri="{C183D7F6-B498-43B3-948B-1728B52AA6E4}">
                <adec:decorative xmlns:adec="http://schemas.microsoft.com/office/drawing/2017/decorative" xmlns=""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dirty="0"/>
          </a:p>
        </p:txBody>
      </p:sp>
      <p:pic>
        <p:nvPicPr>
          <p:cNvPr id="21" name="Image 2">
            <a:extLst>
              <a:ext uri="{FF2B5EF4-FFF2-40B4-BE49-F238E27FC236}">
                <a16:creationId xmlns:a16="http://schemas.microsoft.com/office/drawing/2014/main" xmlns="" id="{A8B7F1F1-806C-8D65-7340-220A0C4653C8}"/>
              </a:ext>
              <a:ext uri="{C183D7F6-B498-43B3-948B-1728B52AA6E4}">
                <adec:decorative xmlns:adec="http://schemas.microsoft.com/office/drawing/2017/decorative" xmlns="" val="1"/>
              </a:ext>
            </a:extLst>
          </p:cNvPr>
          <p:cNvPicPr>
            <a:picLocks noChangeAspect="1"/>
          </p:cNvPicPr>
          <p:nvPr userDrawn="1"/>
        </p:nvPicPr>
        <p:blipFill>
          <a:blip r:embed="rId2" cstate="screen">
            <a:extLst>
              <a:ext uri="{28A0092B-C50C-407E-A947-70E740481C1C}">
                <a14:useLocalDpi xmlns:a14="http://schemas.microsoft.com/office/drawing/2010/main" xmlns=""/>
              </a:ext>
              <a:ext uri="{96DAC541-7B7A-43D3-8B79-37D633B846F1}">
                <asvg:svgBlip xmlns:asvg="http://schemas.microsoft.com/office/drawing/2016/SVG/main" xmlns="" r:embed="rId3"/>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xmlns="" id="{E76518D4-6149-BA03-3BE5-6A13A792C115}"/>
              </a:ext>
              <a:ext uri="{C183D7F6-B498-43B3-948B-1728B52AA6E4}">
                <adec:decorative xmlns:adec="http://schemas.microsoft.com/office/drawing/2017/decorative" xmlns=""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dirty="0"/>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r>
              <a:rPr lang="en-US"/>
              <a:t>Click to edit Master title style</a:t>
            </a:r>
            <a:endParaRPr lang="en-US" dirty="0"/>
          </a:p>
        </p:txBody>
      </p:sp>
      <p:sp>
        <p:nvSpPr>
          <p:cNvPr id="30" name="Content Placeholder 2">
            <a:extLst>
              <a:ext uri="{FF2B5EF4-FFF2-40B4-BE49-F238E27FC236}">
                <a16:creationId xmlns:a16="http://schemas.microsoft.com/office/drawing/2014/main" xmlns=""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10" name="Picture Placeholder 9">
            <a:extLst>
              <a:ext uri="{FF2B5EF4-FFF2-40B4-BE49-F238E27FC236}">
                <a16:creationId xmlns:a16="http://schemas.microsoft.com/office/drawing/2014/main" xmlns=""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r>
              <a:rPr lang="en-US"/>
              <a:t>Click icon to add picture</a:t>
            </a:r>
            <a:endParaRPr lang="en-US" dirty="0"/>
          </a:p>
        </p:txBody>
      </p:sp>
      <p:sp>
        <p:nvSpPr>
          <p:cNvPr id="20" name="Slide Number Placeholder 2">
            <a:extLst>
              <a:ext uri="{FF2B5EF4-FFF2-40B4-BE49-F238E27FC236}">
                <a16:creationId xmlns:a16="http://schemas.microsoft.com/office/drawing/2014/main" xmlns=""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xmlns="" val="220710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438475" y="457199"/>
            <a:ext cx="987552" cy="244503"/>
          </a:xfrm>
          <a:prstGeom prst="rect">
            <a:avLst/>
          </a:prstGeom>
        </p:spPr>
        <p:txBody>
          <a:bodyPr vert="horz" lIns="91440" tIns="45720" rIns="0" bIns="45720" rtlCol="0" anchor="ctr"/>
          <a:lstStyle>
            <a:lvl1pPr algn="r">
              <a:defRPr sz="1200">
                <a:solidFill>
                  <a:schemeClr val="accent6"/>
                </a:solidFill>
                <a:latin typeface="+mn-lt"/>
                <a:cs typeface="Arial" panose="020B0604020202020204" pitchFamily="34" charset="0"/>
              </a:defRPr>
            </a:lvl1pPr>
          </a:lstStyle>
          <a:p>
            <a:fld id="{48F63A3B-78C7-47BE-AE5E-E10140E04643}" type="slidenum">
              <a:rPr lang="en-US" smtClean="0"/>
              <a:pPr/>
              <a:t>‹#›</a:t>
            </a:fld>
            <a:endParaRPr lang="en-US" dirty="0"/>
          </a:p>
        </p:txBody>
      </p:sp>
      <p:sp>
        <p:nvSpPr>
          <p:cNvPr id="2" name="Title Placeholder 1"/>
          <p:cNvSpPr>
            <a:spLocks noGrp="1"/>
          </p:cNvSpPr>
          <p:nvPr>
            <p:ph type="title"/>
          </p:nvPr>
        </p:nvSpPr>
        <p:spPr>
          <a:xfrm>
            <a:off x="758952" y="731520"/>
            <a:ext cx="10671048" cy="1362057"/>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80" r:id="rId3"/>
    <p:sldLayoutId id="2147483653" r:id="rId4"/>
    <p:sldLayoutId id="2147483668" r:id="rId5"/>
    <p:sldLayoutId id="2147483685" r:id="rId6"/>
    <p:sldLayoutId id="2147483686" r:id="rId7"/>
    <p:sldLayoutId id="2147483687" r:id="rId8"/>
    <p:sldLayoutId id="2147483688" r:id="rId9"/>
    <p:sldLayoutId id="2147483689" r:id="rId10"/>
    <p:sldLayoutId id="2147483691" r:id="rId11"/>
    <p:sldLayoutId id="2147483692" r:id="rId12"/>
    <p:sldLayoutId id="2147483676" r:id="rId13"/>
    <p:sldLayoutId id="2147483656" r:id="rId14"/>
    <p:sldLayoutId id="2147483657" r:id="rId15"/>
    <p:sldLayoutId id="2147483658" r:id="rId16"/>
    <p:sldLayoutId id="2147483659" r:id="rId17"/>
  </p:sldLayoutIdLst>
  <p:hf hdr="0" ftr="0" dt="0"/>
  <p:txStyles>
    <p:titleStyle>
      <a:lvl1pPr algn="ctr" defTabSz="914400" rtl="0" eaLnBrk="1" latinLnBrk="0" hangingPunct="1">
        <a:lnSpc>
          <a:spcPts val="4875"/>
        </a:lnSpc>
        <a:spcBef>
          <a:spcPct val="0"/>
        </a:spcBef>
        <a:buNone/>
        <a:defRPr sz="38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0.png"/><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07FF65-A536-F639-8591-ED024C223308}"/>
              </a:ext>
            </a:extLst>
          </p:cNvPr>
          <p:cNvSpPr>
            <a:spLocks noGrp="1"/>
          </p:cNvSpPr>
          <p:nvPr>
            <p:ph type="ctrTitle"/>
          </p:nvPr>
        </p:nvSpPr>
        <p:spPr>
          <a:xfrm>
            <a:off x="931440" y="227179"/>
            <a:ext cx="9910732" cy="4206275"/>
          </a:xfrm>
        </p:spPr>
        <p:txBody>
          <a:bodyPr anchor="ctr"/>
          <a:lstStyle/>
          <a:p>
            <a:r>
              <a:rPr lang="el-GR" dirty="0"/>
              <a:t/>
            </a:r>
            <a:br>
              <a:rPr lang="el-GR" dirty="0"/>
            </a:br>
            <a:r>
              <a:rPr lang="el-GR" dirty="0"/>
              <a:t/>
            </a:r>
            <a:br>
              <a:rPr lang="el-GR" dirty="0"/>
            </a:br>
            <a:r>
              <a:rPr lang="el-GR" dirty="0"/>
              <a:t/>
            </a:r>
            <a:br>
              <a:rPr lang="el-GR" dirty="0"/>
            </a:br>
            <a:r>
              <a:rPr lang="el-GR" dirty="0">
                <a:latin typeface="Georgia" panose="02040502050405020303" pitchFamily="18" charset="0"/>
              </a:rPr>
              <a:t>Προγραμμα </a:t>
            </a:r>
            <a:br>
              <a:rPr lang="el-GR" dirty="0">
                <a:latin typeface="Georgia" panose="02040502050405020303" pitchFamily="18" charset="0"/>
              </a:rPr>
            </a:br>
            <a:r>
              <a:rPr lang="el-GR" dirty="0">
                <a:latin typeface="Georgia" panose="02040502050405020303" pitchFamily="18" charset="0"/>
              </a:rPr>
              <a:t>Σκωτιασ</a:t>
            </a:r>
            <a:r>
              <a:rPr lang="en-US" dirty="0">
                <a:latin typeface="Georgia" panose="02040502050405020303" pitchFamily="18" charset="0"/>
              </a:rPr>
              <a:t/>
            </a:r>
            <a:br>
              <a:rPr lang="en-US" dirty="0">
                <a:latin typeface="Georgia" panose="02040502050405020303" pitchFamily="18" charset="0"/>
              </a:rPr>
            </a:br>
            <a:r>
              <a:rPr lang="el-GR" dirty="0">
                <a:latin typeface="Georgia" panose="02040502050405020303" pitchFamily="18" charset="0"/>
              </a:rPr>
              <a:t> μαϊοσ 2024</a:t>
            </a:r>
            <a:br>
              <a:rPr lang="el-GR" dirty="0">
                <a:latin typeface="Georgia" panose="02040502050405020303" pitchFamily="18" charset="0"/>
              </a:rPr>
            </a:br>
            <a:r>
              <a:rPr lang="el-GR" dirty="0">
                <a:latin typeface="Georgia" panose="02040502050405020303" pitchFamily="18" charset="0"/>
              </a:rPr>
              <a:t/>
            </a:r>
            <a:br>
              <a:rPr lang="el-GR" dirty="0">
                <a:latin typeface="Georgia" panose="02040502050405020303" pitchFamily="18" charset="0"/>
              </a:rPr>
            </a:br>
            <a:r>
              <a:rPr lang="en-US" dirty="0" err="1">
                <a:latin typeface="Georgia" panose="02040502050405020303" pitchFamily="18" charset="0"/>
              </a:rPr>
              <a:t>cif</a:t>
            </a:r>
            <a:r>
              <a:rPr lang="en-US" dirty="0">
                <a:latin typeface="Georgia" panose="02040502050405020303" pitchFamily="18" charset="0"/>
              </a:rPr>
              <a:t> </a:t>
            </a:r>
            <a:r>
              <a:rPr lang="en-US" dirty="0" err="1">
                <a:latin typeface="Georgia" panose="02040502050405020303" pitchFamily="18" charset="0"/>
              </a:rPr>
              <a:t>hellas</a:t>
            </a:r>
            <a:r>
              <a:rPr lang="el-GR" dirty="0"/>
              <a:t/>
            </a:r>
            <a:br>
              <a:rPr lang="el-GR" dirty="0"/>
            </a:br>
            <a:r>
              <a:rPr lang="el-GR" dirty="0"/>
              <a:t/>
            </a:r>
            <a:br>
              <a:rPr lang="el-GR" dirty="0"/>
            </a:br>
            <a:r>
              <a:rPr kumimoji="0" lang="el-GR" sz="1600" b="1" i="0" u="none" strike="noStrike" kern="1200" cap="all" spc="0" normalizeH="0" baseline="0" noProof="0" dirty="0">
                <a:ln>
                  <a:noFill/>
                </a:ln>
                <a:solidFill>
                  <a:schemeClr val="tx2">
                    <a:lumMod val="50000"/>
                  </a:schemeClr>
                </a:solidFill>
                <a:effectLst/>
                <a:uLnTx/>
                <a:uFillTx/>
                <a:latin typeface="Georgia" panose="02040502050405020303" pitchFamily="18" charset="0"/>
              </a:rPr>
              <a:t>φωτιαδου κατερινα</a:t>
            </a:r>
            <a:r>
              <a:rPr lang="en-US" dirty="0"/>
              <a:t/>
            </a:r>
            <a:br>
              <a:rPr lang="en-US" dirty="0"/>
            </a:br>
            <a:r>
              <a:rPr lang="el-GR" dirty="0">
                <a:solidFill>
                  <a:schemeClr val="accent2">
                    <a:lumMod val="75000"/>
                  </a:schemeClr>
                </a:solidFill>
              </a:rPr>
              <a:t>                                             </a:t>
            </a:r>
            <a:br>
              <a:rPr lang="el-GR" dirty="0">
                <a:solidFill>
                  <a:schemeClr val="accent2">
                    <a:lumMod val="75000"/>
                  </a:schemeClr>
                </a:solidFill>
              </a:rPr>
            </a:br>
            <a:r>
              <a:rPr lang="el-GR" dirty="0">
                <a:solidFill>
                  <a:schemeClr val="accent2">
                    <a:lumMod val="75000"/>
                  </a:schemeClr>
                </a:solidFill>
              </a:rPr>
              <a:t/>
            </a:r>
            <a:br>
              <a:rPr lang="el-GR" dirty="0">
                <a:solidFill>
                  <a:schemeClr val="accent2">
                    <a:lumMod val="75000"/>
                  </a:schemeClr>
                </a:solidFill>
              </a:rPr>
            </a:br>
            <a:r>
              <a:rPr lang="el-GR" dirty="0">
                <a:solidFill>
                  <a:schemeClr val="accent2">
                    <a:lumMod val="75000"/>
                  </a:schemeClr>
                </a:solidFill>
              </a:rPr>
              <a:t/>
            </a:r>
            <a:br>
              <a:rPr lang="el-GR" dirty="0">
                <a:solidFill>
                  <a:schemeClr val="accent2">
                    <a:lumMod val="75000"/>
                  </a:schemeClr>
                </a:solidFill>
              </a:rPr>
            </a:br>
            <a:r>
              <a:rPr lang="el-GR" dirty="0">
                <a:solidFill>
                  <a:schemeClr val="accent2">
                    <a:lumMod val="75000"/>
                  </a:schemeClr>
                </a:solidFill>
              </a:rPr>
              <a:t>                                            </a:t>
            </a:r>
            <a:endParaRPr lang="en-US" sz="1600" dirty="0">
              <a:solidFill>
                <a:schemeClr val="accent2">
                  <a:lumMod val="75000"/>
                </a:schemeClr>
              </a:solidFill>
            </a:endParaRPr>
          </a:p>
        </p:txBody>
      </p:sp>
      <p:pic>
        <p:nvPicPr>
          <p:cNvPr id="3" name="Picture 2">
            <a:extLst>
              <a:ext uri="{FF2B5EF4-FFF2-40B4-BE49-F238E27FC236}">
                <a16:creationId xmlns:a16="http://schemas.microsoft.com/office/drawing/2014/main" xmlns="" id="{1203547B-E77E-92AC-030D-1DF53E980DEB}"/>
              </a:ext>
            </a:extLst>
          </p:cNvPr>
          <p:cNvPicPr>
            <a:picLocks noChangeAspect="1"/>
          </p:cNvPicPr>
          <p:nvPr/>
        </p:nvPicPr>
        <p:blipFill>
          <a:blip r:embed="rId3"/>
          <a:stretch>
            <a:fillRect/>
          </a:stretch>
        </p:blipFill>
        <p:spPr>
          <a:xfrm>
            <a:off x="-1" y="0"/>
            <a:ext cx="3900055" cy="3990109"/>
          </a:xfrm>
          <a:prstGeom prst="rect">
            <a:avLst/>
          </a:prstGeom>
        </p:spPr>
      </p:pic>
      <p:pic>
        <p:nvPicPr>
          <p:cNvPr id="4" name="Picture 3">
            <a:extLst>
              <a:ext uri="{FF2B5EF4-FFF2-40B4-BE49-F238E27FC236}">
                <a16:creationId xmlns:a16="http://schemas.microsoft.com/office/drawing/2014/main" xmlns="" id="{7D236C32-F2A5-8BC3-3F8D-CDE42E9B6CBC}"/>
              </a:ext>
            </a:extLst>
          </p:cNvPr>
          <p:cNvPicPr>
            <a:picLocks noChangeAspect="1"/>
          </p:cNvPicPr>
          <p:nvPr/>
        </p:nvPicPr>
        <p:blipFill>
          <a:blip r:embed="rId4"/>
          <a:stretch>
            <a:fillRect/>
          </a:stretch>
        </p:blipFill>
        <p:spPr>
          <a:xfrm>
            <a:off x="8118764" y="-11194"/>
            <a:ext cx="4073235" cy="4001303"/>
          </a:xfrm>
          <a:prstGeom prst="rect">
            <a:avLst/>
          </a:prstGeom>
        </p:spPr>
      </p:pic>
      <p:pic>
        <p:nvPicPr>
          <p:cNvPr id="5" name="Picture 4">
            <a:extLst>
              <a:ext uri="{FF2B5EF4-FFF2-40B4-BE49-F238E27FC236}">
                <a16:creationId xmlns:a16="http://schemas.microsoft.com/office/drawing/2014/main" xmlns="" id="{DCDF3FB5-B8A7-923A-11A5-4DA390714048}"/>
              </a:ext>
            </a:extLst>
          </p:cNvPr>
          <p:cNvPicPr>
            <a:picLocks noChangeAspect="1"/>
          </p:cNvPicPr>
          <p:nvPr/>
        </p:nvPicPr>
        <p:blipFill>
          <a:blip r:embed="rId5"/>
          <a:stretch>
            <a:fillRect/>
          </a:stretch>
        </p:blipFill>
        <p:spPr>
          <a:xfrm>
            <a:off x="630425" y="3990109"/>
            <a:ext cx="10836492" cy="2867891"/>
          </a:xfrm>
          <a:prstGeom prst="rect">
            <a:avLst/>
          </a:prstGeom>
        </p:spPr>
      </p:pic>
    </p:spTree>
    <p:extLst>
      <p:ext uri="{BB962C8B-B14F-4D97-AF65-F5344CB8AC3E}">
        <p14:creationId xmlns:p14="http://schemas.microsoft.com/office/powerpoint/2010/main" xmlns="" val="220243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1677EF3-7E0D-4F4B-63F1-7B32822C7EE9}"/>
              </a:ext>
            </a:extLst>
          </p:cNvPr>
          <p:cNvSpPr>
            <a:spLocks noGrp="1"/>
          </p:cNvSpPr>
          <p:nvPr>
            <p:ph type="sldNum" sz="quarter" idx="12"/>
          </p:nvPr>
        </p:nvSpPr>
        <p:spPr/>
        <p:txBody>
          <a:bodyPr/>
          <a:lstStyle/>
          <a:p>
            <a:fld id="{48F63A3B-78C7-47BE-AE5E-E10140E04643}" type="slidenum">
              <a:rPr lang="en-US" smtClean="0"/>
              <a:pPr/>
              <a:t>10</a:t>
            </a:fld>
            <a:endParaRPr lang="en-US" dirty="0"/>
          </a:p>
        </p:txBody>
      </p:sp>
      <p:pic>
        <p:nvPicPr>
          <p:cNvPr id="3" name="Picture 2">
            <a:extLst>
              <a:ext uri="{FF2B5EF4-FFF2-40B4-BE49-F238E27FC236}">
                <a16:creationId xmlns:a16="http://schemas.microsoft.com/office/drawing/2014/main" xmlns="" id="{4166A216-9B34-22F4-7EC0-9928EB9782E9}"/>
              </a:ext>
            </a:extLst>
          </p:cNvPr>
          <p:cNvPicPr>
            <a:picLocks noChangeAspect="1"/>
          </p:cNvPicPr>
          <p:nvPr/>
        </p:nvPicPr>
        <p:blipFill>
          <a:blip r:embed="rId2"/>
          <a:stretch>
            <a:fillRect/>
          </a:stretch>
        </p:blipFill>
        <p:spPr>
          <a:xfrm>
            <a:off x="77356" y="0"/>
            <a:ext cx="4527779" cy="6858000"/>
          </a:xfrm>
          <a:prstGeom prst="rect">
            <a:avLst/>
          </a:prstGeom>
        </p:spPr>
      </p:pic>
      <p:pic>
        <p:nvPicPr>
          <p:cNvPr id="4" name="Picture 3">
            <a:extLst>
              <a:ext uri="{FF2B5EF4-FFF2-40B4-BE49-F238E27FC236}">
                <a16:creationId xmlns:a16="http://schemas.microsoft.com/office/drawing/2014/main" xmlns="" id="{DB0A36D7-1F35-79A3-38EB-A8CCC16BCFFC}"/>
              </a:ext>
            </a:extLst>
          </p:cNvPr>
          <p:cNvPicPr>
            <a:picLocks noChangeAspect="1"/>
          </p:cNvPicPr>
          <p:nvPr/>
        </p:nvPicPr>
        <p:blipFill>
          <a:blip r:embed="rId3"/>
          <a:stretch>
            <a:fillRect/>
          </a:stretch>
        </p:blipFill>
        <p:spPr>
          <a:xfrm>
            <a:off x="4816218" y="4486"/>
            <a:ext cx="3661385" cy="3424513"/>
          </a:xfrm>
          <a:prstGeom prst="rect">
            <a:avLst/>
          </a:prstGeom>
        </p:spPr>
      </p:pic>
      <p:pic>
        <p:nvPicPr>
          <p:cNvPr id="5" name="Picture 4">
            <a:extLst>
              <a:ext uri="{FF2B5EF4-FFF2-40B4-BE49-F238E27FC236}">
                <a16:creationId xmlns:a16="http://schemas.microsoft.com/office/drawing/2014/main" xmlns="" id="{8F2C1C79-0A8B-F6B7-45A0-9D60D2E90AC6}"/>
              </a:ext>
            </a:extLst>
          </p:cNvPr>
          <p:cNvPicPr>
            <a:picLocks noChangeAspect="1"/>
          </p:cNvPicPr>
          <p:nvPr/>
        </p:nvPicPr>
        <p:blipFill>
          <a:blip r:embed="rId4"/>
          <a:stretch>
            <a:fillRect/>
          </a:stretch>
        </p:blipFill>
        <p:spPr>
          <a:xfrm>
            <a:off x="8530614" y="0"/>
            <a:ext cx="3661385" cy="3429000"/>
          </a:xfrm>
          <a:prstGeom prst="rect">
            <a:avLst/>
          </a:prstGeom>
        </p:spPr>
      </p:pic>
      <p:pic>
        <p:nvPicPr>
          <p:cNvPr id="6" name="Picture 5">
            <a:extLst>
              <a:ext uri="{FF2B5EF4-FFF2-40B4-BE49-F238E27FC236}">
                <a16:creationId xmlns:a16="http://schemas.microsoft.com/office/drawing/2014/main" xmlns="" id="{9564EA45-FD2A-3B1A-CD48-E7E6E61FF755}"/>
              </a:ext>
            </a:extLst>
          </p:cNvPr>
          <p:cNvPicPr>
            <a:picLocks noChangeAspect="1"/>
          </p:cNvPicPr>
          <p:nvPr/>
        </p:nvPicPr>
        <p:blipFill>
          <a:blip r:embed="rId5"/>
          <a:stretch>
            <a:fillRect/>
          </a:stretch>
        </p:blipFill>
        <p:spPr>
          <a:xfrm>
            <a:off x="6781328" y="3429000"/>
            <a:ext cx="3566728" cy="3424512"/>
          </a:xfrm>
          <a:prstGeom prst="rect">
            <a:avLst/>
          </a:prstGeom>
        </p:spPr>
      </p:pic>
    </p:spTree>
    <p:extLst>
      <p:ext uri="{BB962C8B-B14F-4D97-AF65-F5344CB8AC3E}">
        <p14:creationId xmlns:p14="http://schemas.microsoft.com/office/powerpoint/2010/main" xmlns="" val="279250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1F4DB08-1F90-D3F2-7B3E-FDFDF2D34675}"/>
              </a:ext>
            </a:extLst>
          </p:cNvPr>
          <p:cNvSpPr>
            <a:spLocks noGrp="1"/>
          </p:cNvSpPr>
          <p:nvPr>
            <p:ph type="sldNum" sz="quarter" idx="12"/>
          </p:nvPr>
        </p:nvSpPr>
        <p:spPr/>
        <p:txBody>
          <a:bodyPr/>
          <a:lstStyle/>
          <a:p>
            <a:fld id="{48F63A3B-78C7-47BE-AE5E-E10140E04643}" type="slidenum">
              <a:rPr lang="en-US" smtClean="0"/>
              <a:pPr/>
              <a:t>11</a:t>
            </a:fld>
            <a:endParaRPr lang="en-US" dirty="0"/>
          </a:p>
        </p:txBody>
      </p:sp>
      <p:pic>
        <p:nvPicPr>
          <p:cNvPr id="3" name="Picture 2">
            <a:extLst>
              <a:ext uri="{FF2B5EF4-FFF2-40B4-BE49-F238E27FC236}">
                <a16:creationId xmlns:a16="http://schemas.microsoft.com/office/drawing/2014/main" xmlns="" id="{724BE720-9481-D8E0-0CA1-FBC2D123D5DE}"/>
              </a:ext>
            </a:extLst>
          </p:cNvPr>
          <p:cNvPicPr>
            <a:picLocks noChangeAspect="1"/>
          </p:cNvPicPr>
          <p:nvPr/>
        </p:nvPicPr>
        <p:blipFill>
          <a:blip r:embed="rId2"/>
          <a:stretch>
            <a:fillRect/>
          </a:stretch>
        </p:blipFill>
        <p:spPr>
          <a:xfrm>
            <a:off x="-1" y="0"/>
            <a:ext cx="3882969" cy="4128999"/>
          </a:xfrm>
          <a:prstGeom prst="rect">
            <a:avLst/>
          </a:prstGeom>
        </p:spPr>
      </p:pic>
      <p:pic>
        <p:nvPicPr>
          <p:cNvPr id="4" name="Picture 3">
            <a:extLst>
              <a:ext uri="{FF2B5EF4-FFF2-40B4-BE49-F238E27FC236}">
                <a16:creationId xmlns:a16="http://schemas.microsoft.com/office/drawing/2014/main" xmlns="" id="{735C0DE6-522B-A817-8840-872009F3FF16}"/>
              </a:ext>
            </a:extLst>
          </p:cNvPr>
          <p:cNvPicPr>
            <a:picLocks noChangeAspect="1"/>
          </p:cNvPicPr>
          <p:nvPr/>
        </p:nvPicPr>
        <p:blipFill>
          <a:blip r:embed="rId3"/>
          <a:stretch>
            <a:fillRect/>
          </a:stretch>
        </p:blipFill>
        <p:spPr>
          <a:xfrm>
            <a:off x="4011705" y="0"/>
            <a:ext cx="3719990" cy="4100601"/>
          </a:xfrm>
          <a:prstGeom prst="rect">
            <a:avLst/>
          </a:prstGeom>
        </p:spPr>
      </p:pic>
      <p:pic>
        <p:nvPicPr>
          <p:cNvPr id="5" name="Picture 4">
            <a:extLst>
              <a:ext uri="{FF2B5EF4-FFF2-40B4-BE49-F238E27FC236}">
                <a16:creationId xmlns:a16="http://schemas.microsoft.com/office/drawing/2014/main" xmlns="" id="{00DDC817-7C50-776F-0084-084704E14048}"/>
              </a:ext>
            </a:extLst>
          </p:cNvPr>
          <p:cNvPicPr>
            <a:picLocks noChangeAspect="1"/>
          </p:cNvPicPr>
          <p:nvPr/>
        </p:nvPicPr>
        <p:blipFill>
          <a:blip r:embed="rId4"/>
          <a:stretch>
            <a:fillRect/>
          </a:stretch>
        </p:blipFill>
        <p:spPr>
          <a:xfrm>
            <a:off x="7775241" y="0"/>
            <a:ext cx="4236910" cy="5054759"/>
          </a:xfrm>
          <a:prstGeom prst="rect">
            <a:avLst/>
          </a:prstGeom>
        </p:spPr>
      </p:pic>
      <p:pic>
        <p:nvPicPr>
          <p:cNvPr id="7" name="Picture 6">
            <a:extLst>
              <a:ext uri="{FF2B5EF4-FFF2-40B4-BE49-F238E27FC236}">
                <a16:creationId xmlns:a16="http://schemas.microsoft.com/office/drawing/2014/main" xmlns="" id="{725C202C-54B1-04DA-45B7-0F78C0B6F759}"/>
              </a:ext>
            </a:extLst>
          </p:cNvPr>
          <p:cNvPicPr>
            <a:picLocks noChangeAspect="1"/>
          </p:cNvPicPr>
          <p:nvPr/>
        </p:nvPicPr>
        <p:blipFill>
          <a:blip r:embed="rId5"/>
          <a:stretch>
            <a:fillRect/>
          </a:stretch>
        </p:blipFill>
        <p:spPr>
          <a:xfrm>
            <a:off x="1283568" y="4219871"/>
            <a:ext cx="5486400" cy="2584174"/>
          </a:xfrm>
          <a:prstGeom prst="rect">
            <a:avLst/>
          </a:prstGeom>
        </p:spPr>
      </p:pic>
    </p:spTree>
    <p:extLst>
      <p:ext uri="{BB962C8B-B14F-4D97-AF65-F5344CB8AC3E}">
        <p14:creationId xmlns:p14="http://schemas.microsoft.com/office/powerpoint/2010/main" xmlns="" val="50179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9395AD9A-6E34-2168-484C-9A109FABB468}"/>
              </a:ext>
            </a:extLst>
          </p:cNvPr>
          <p:cNvSpPr>
            <a:spLocks noGrp="1"/>
          </p:cNvSpPr>
          <p:nvPr>
            <p:ph type="pic" sz="quarter" idx="11"/>
          </p:nvPr>
        </p:nvSpPr>
        <p:spPr>
          <a:xfrm>
            <a:off x="443345" y="-91439"/>
            <a:ext cx="4344695" cy="45719"/>
          </a:xfrm>
        </p:spPr>
        <p:txBody>
          <a:bodyPr>
            <a:normAutofit fontScale="25000" lnSpcReduction="20000"/>
          </a:bodyPr>
          <a:lstStyle/>
          <a:p>
            <a:endParaRPr lang="en-US"/>
          </a:p>
        </p:txBody>
      </p:sp>
      <p:sp>
        <p:nvSpPr>
          <p:cNvPr id="5" name="Rectangle 3">
            <a:extLst>
              <a:ext uri="{FF2B5EF4-FFF2-40B4-BE49-F238E27FC236}">
                <a16:creationId xmlns:a16="http://schemas.microsoft.com/office/drawing/2014/main" xmlns="" id="{12DCEE21-DACA-01F6-69A9-B8F8589A6129}"/>
              </a:ext>
            </a:extLst>
          </p:cNvPr>
          <p:cNvSpPr>
            <a:spLocks noChangeArrowheads="1"/>
          </p:cNvSpPr>
          <p:nvPr/>
        </p:nvSpPr>
        <p:spPr bwMode="auto">
          <a:xfrm>
            <a:off x="1135902" y="1686416"/>
            <a:ext cx="9365500" cy="1261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1pPr>
            <a:lvl2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2pPr>
            <a:lvl3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3pPr>
            <a:lvl4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4pPr>
            <a:lvl5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5pPr>
            <a:lvl6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6pPr>
            <a:lvl7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7pPr>
            <a:lvl8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8pPr>
            <a:lvl9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l-GR" altLang="en-US" sz="12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algn="just" defTabSz="914400"/>
            <a:endParaRPr kumimoji="0" lang="el-GR" altLang="en-US" sz="20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algn="just" defTabSz="914400"/>
            <a:endParaRPr kumimoji="0" lang="en-US" altLang="en-US" sz="2000" b="1"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l-GR" altLang="en-US" sz="12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l-GR" altLang="en-US" sz="1200" dirty="0">
              <a:latin typeface="Aptos" panose="020B0004020202020204" pitchFamily="34" charset="0"/>
              <a:ea typeface="Aptos" panose="020B0004020202020204" pitchFamily="34" charset="0"/>
              <a:cs typeface="Times New Roman" panose="02020603050405020304" pitchFamily="18" charset="0"/>
            </a:endParaRPr>
          </a:p>
        </p:txBody>
      </p:sp>
      <p:pic>
        <p:nvPicPr>
          <p:cNvPr id="7" name="Εικόνα 1" descr="Εικόνα που περιέχει κείμενο, εξωτερικός χώρος/ύπαιθρος, ιδιοκτησία, παράθυρο&#10;&#10;Περιγραφή που δημιουργήθηκε αυτόματα">
            <a:extLst>
              <a:ext uri="{FF2B5EF4-FFF2-40B4-BE49-F238E27FC236}">
                <a16:creationId xmlns:a16="http://schemas.microsoft.com/office/drawing/2014/main" xmlns="" id="{D69D742A-E11D-11A6-3561-F5ECF998C41D}"/>
              </a:ext>
            </a:extLst>
          </p:cNvPr>
          <p:cNvPicPr>
            <a:picLocks noChangeAspect="1"/>
          </p:cNvPicPr>
          <p:nvPr/>
        </p:nvPicPr>
        <p:blipFill>
          <a:blip r:embed="rId2"/>
          <a:stretch>
            <a:fillRect/>
          </a:stretch>
        </p:blipFill>
        <p:spPr>
          <a:xfrm>
            <a:off x="7860431" y="0"/>
            <a:ext cx="4331569" cy="3373625"/>
          </a:xfrm>
          <a:prstGeom prst="rect">
            <a:avLst/>
          </a:prstGeom>
        </p:spPr>
      </p:pic>
      <p:sp>
        <p:nvSpPr>
          <p:cNvPr id="9" name="TextBox 8">
            <a:extLst>
              <a:ext uri="{FF2B5EF4-FFF2-40B4-BE49-F238E27FC236}">
                <a16:creationId xmlns:a16="http://schemas.microsoft.com/office/drawing/2014/main" xmlns="" id="{BFD3E4B5-F400-C772-0516-DE2B674CA929}"/>
              </a:ext>
            </a:extLst>
          </p:cNvPr>
          <p:cNvSpPr txBox="1"/>
          <p:nvPr/>
        </p:nvSpPr>
        <p:spPr>
          <a:xfrm>
            <a:off x="903041" y="56115"/>
            <a:ext cx="6957390" cy="1009444"/>
          </a:xfrm>
          <a:prstGeom prst="rect">
            <a:avLst/>
          </a:prstGeom>
          <a:noFill/>
        </p:spPr>
        <p:txBody>
          <a:bodyPr wrap="square">
            <a:spAutoFit/>
          </a:bodyPr>
          <a:lstStyle/>
          <a:p>
            <a:pPr marR="0" lvl="0" algn="ctr">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l-GR" sz="2400" b="1" kern="100" dirty="0">
              <a:solidFill>
                <a:srgbClr val="C00000"/>
              </a:solidFill>
              <a:effectLst/>
              <a:latin typeface="Georgia" panose="02040502050405020303" pitchFamily="18" charset="0"/>
              <a:ea typeface="Aptos" panose="020B0004020202020204" pitchFamily="34" charset="0"/>
              <a:cs typeface="Times New Roman" panose="02020603050405020304" pitchFamily="18" charset="0"/>
            </a:endParaRPr>
          </a:p>
          <a:p>
            <a:pPr marR="0" lvl="0" algn="ctr">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kern="100" dirty="0">
                <a:solidFill>
                  <a:srgbClr val="C00000"/>
                </a:solidFill>
                <a:effectLst/>
                <a:latin typeface="Georgia" panose="02040502050405020303" pitchFamily="18" charset="0"/>
                <a:ea typeface="Aptos" panose="020B0004020202020204" pitchFamily="34" charset="0"/>
                <a:cs typeface="Times New Roman" panose="02020603050405020304" pitchFamily="18" charset="0"/>
              </a:rPr>
              <a:t>PITLOCHRY CARE HOME </a:t>
            </a:r>
            <a:endParaRPr lang="en-US" sz="2400" kern="100" dirty="0">
              <a:solidFill>
                <a:srgbClr val="C00000"/>
              </a:solidFill>
              <a:effectLst/>
              <a:latin typeface="Georgia" panose="02040502050405020303" pitchFamily="18"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AE83A9E1-36FB-57B3-7122-AD1FC7E111BD}"/>
              </a:ext>
            </a:extLst>
          </p:cNvPr>
          <p:cNvSpPr txBox="1"/>
          <p:nvPr/>
        </p:nvSpPr>
        <p:spPr>
          <a:xfrm>
            <a:off x="443346" y="714422"/>
            <a:ext cx="7093356" cy="6323462"/>
          </a:xfrm>
          <a:prstGeom prst="rect">
            <a:avLst/>
          </a:prstGeom>
          <a:noFill/>
        </p:spPr>
        <p:txBody>
          <a:bodyPr wrap="square">
            <a:spAutoFit/>
          </a:bodyPr>
          <a:lstStyle/>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l-GR"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kern="100" dirty="0">
                <a:effectLst/>
                <a:latin typeface="Georgia" panose="02040502050405020303" pitchFamily="18" charset="0"/>
                <a:ea typeface="Aptos" panose="020B0004020202020204" pitchFamily="34" charset="0"/>
                <a:cs typeface="Times New Roman" panose="02020603050405020304" pitchFamily="18" charset="0"/>
              </a:rPr>
              <a:t>Το Balhousie Pitlochry είναι μια μοντέρνα, ειδικά κατασκευασμένη, </a:t>
            </a:r>
            <a:r>
              <a:rPr lang="el-GR" b="1" kern="100" dirty="0">
                <a:effectLst/>
                <a:latin typeface="Georgia" panose="02040502050405020303" pitchFamily="18" charset="0"/>
                <a:ea typeface="Aptos" panose="020B0004020202020204" pitchFamily="34" charset="0"/>
                <a:cs typeface="Times New Roman" panose="02020603050405020304" pitchFamily="18" charset="0"/>
              </a:rPr>
              <a:t>ευρύχωρη δομή φροντίδας ηλικιωμένων </a:t>
            </a:r>
            <a:r>
              <a:rPr lang="el-GR" kern="100" dirty="0">
                <a:effectLst/>
                <a:latin typeface="Georgia" panose="02040502050405020303" pitchFamily="18" charset="0"/>
                <a:ea typeface="Aptos" panose="020B0004020202020204" pitchFamily="34" charset="0"/>
                <a:cs typeface="Times New Roman" panose="02020603050405020304" pitchFamily="18" charset="0"/>
              </a:rPr>
              <a:t>που βρίσκεται στην ήσυχη και όμορφη πόλη Highland Perthshire.</a:t>
            </a:r>
            <a:endParaRPr lang="en-US"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kern="100" dirty="0">
                <a:effectLst/>
                <a:latin typeface="Georgia" panose="02040502050405020303" pitchFamily="18" charset="0"/>
                <a:ea typeface="Aptos" panose="020B0004020202020204" pitchFamily="34" charset="0"/>
                <a:cs typeface="Times New Roman" panose="02020603050405020304" pitchFamily="18" charset="0"/>
              </a:rPr>
              <a:t>Χτίστηκε με σκοπό να παρέχει στους κατοίκους ένα ευρύχωρο, χαλαρωτικό και άνετο περιβάλλον στο οποίο θα αισθάνονται ασφαλείς. Διαθέτει επίσης μια εξειδικευμένη μονάδα άνοιας 11 κλινών που ενσωματώνει πολλά χαρακτηριστικά που έχουν σχεδιαστεί για να βοηθήσουν τους κατοίκους με παθήσεις που σχετίζονται με την άνοια. Προσφέρει ένα πλήρες φάσμα υποστήριξης φροντίδας, συμπεριλαμβανομένης της οικιακής, νοσηλευτικής, ανάπαυλας και παρηγορητικής φροντίδας, εκτός από την εξειδίκευση στη φροντίδα του Αλτσχάιμερ και της άνοιας. </a:t>
            </a:r>
          </a:p>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b="1" kern="100" dirty="0">
                <a:effectLst/>
                <a:latin typeface="Georgia" panose="02040502050405020303" pitchFamily="18" charset="0"/>
                <a:ea typeface="Aptos" panose="020B0004020202020204" pitchFamily="34" charset="0"/>
                <a:cs typeface="Times New Roman" panose="02020603050405020304" pitchFamily="18" charset="0"/>
              </a:rPr>
              <a:t>Διαθέτει  50 υπνοδωμάτια επιπλωμένα υψηλών προδιαγραφών</a:t>
            </a:r>
            <a:r>
              <a:rPr lang="el-GR" kern="100" dirty="0">
                <a:effectLst/>
                <a:latin typeface="Georgia" panose="02040502050405020303" pitchFamily="18" charset="0"/>
                <a:ea typeface="Aptos" panose="020B0004020202020204" pitchFamily="34" charset="0"/>
                <a:cs typeface="Times New Roman" panose="02020603050405020304" pitchFamily="18" charset="0"/>
              </a:rPr>
              <a:t>, όλα με μεγάλο ιδιωτικό μπάνιο και 2 «ήσυχα δωμάτια» για κατοίκους και επισκέπτες.</a:t>
            </a:r>
            <a:endParaRPr lang="en-US"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2" name="Εικόνα 1" descr="Εικόνα που περιέχει κείμενο, λευκοπίνακας, εσωτερικός χώρος, τοίχος&#10;&#10;Περιγραφή που δημιουργήθηκε αυτόματα">
            <a:extLst>
              <a:ext uri="{FF2B5EF4-FFF2-40B4-BE49-F238E27FC236}">
                <a16:creationId xmlns:a16="http://schemas.microsoft.com/office/drawing/2014/main" xmlns="" id="{B9FDCE89-6E41-BED3-02B9-4E9D60E634E9}"/>
              </a:ext>
            </a:extLst>
          </p:cNvPr>
          <p:cNvPicPr>
            <a:picLocks noChangeAspect="1"/>
          </p:cNvPicPr>
          <p:nvPr/>
        </p:nvPicPr>
        <p:blipFill>
          <a:blip r:embed="rId3"/>
          <a:stretch>
            <a:fillRect/>
          </a:stretch>
        </p:blipFill>
        <p:spPr>
          <a:xfrm>
            <a:off x="7860432" y="3373626"/>
            <a:ext cx="4331568" cy="3484374"/>
          </a:xfrm>
          <a:prstGeom prst="rect">
            <a:avLst/>
          </a:prstGeom>
        </p:spPr>
      </p:pic>
    </p:spTree>
    <p:extLst>
      <p:ext uri="{BB962C8B-B14F-4D97-AF65-F5344CB8AC3E}">
        <p14:creationId xmlns:p14="http://schemas.microsoft.com/office/powerpoint/2010/main" xmlns="" val="3807490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5095D7B-60BC-CBB8-8867-6F423D64E969}"/>
              </a:ext>
            </a:extLst>
          </p:cNvPr>
          <p:cNvSpPr>
            <a:spLocks noGrp="1"/>
          </p:cNvSpPr>
          <p:nvPr>
            <p:ph type="sldNum" sz="quarter" idx="12"/>
          </p:nvPr>
        </p:nvSpPr>
        <p:spPr/>
        <p:txBody>
          <a:bodyPr/>
          <a:lstStyle/>
          <a:p>
            <a:fld id="{48F63A3B-78C7-47BE-AE5E-E10140E04643}" type="slidenum">
              <a:rPr lang="en-US" smtClean="0"/>
              <a:pPr/>
              <a:t>13</a:t>
            </a:fld>
            <a:endParaRPr lang="en-US" dirty="0"/>
          </a:p>
        </p:txBody>
      </p:sp>
      <p:pic>
        <p:nvPicPr>
          <p:cNvPr id="10" name="Picture 9">
            <a:extLst>
              <a:ext uri="{FF2B5EF4-FFF2-40B4-BE49-F238E27FC236}">
                <a16:creationId xmlns:a16="http://schemas.microsoft.com/office/drawing/2014/main" xmlns="" id="{667A1817-F294-F9B8-2C83-D9D2F7993FA0}"/>
              </a:ext>
            </a:extLst>
          </p:cNvPr>
          <p:cNvPicPr>
            <a:picLocks noChangeAspect="1"/>
          </p:cNvPicPr>
          <p:nvPr/>
        </p:nvPicPr>
        <p:blipFill>
          <a:blip r:embed="rId2"/>
          <a:stretch>
            <a:fillRect/>
          </a:stretch>
        </p:blipFill>
        <p:spPr>
          <a:xfrm>
            <a:off x="3504253" y="3294112"/>
            <a:ext cx="4100602" cy="3563888"/>
          </a:xfrm>
          <a:prstGeom prst="rect">
            <a:avLst/>
          </a:prstGeom>
        </p:spPr>
      </p:pic>
      <p:pic>
        <p:nvPicPr>
          <p:cNvPr id="11" name="Picture 10">
            <a:extLst>
              <a:ext uri="{FF2B5EF4-FFF2-40B4-BE49-F238E27FC236}">
                <a16:creationId xmlns:a16="http://schemas.microsoft.com/office/drawing/2014/main" xmlns="" id="{C052D0A4-7EBA-8215-25B3-B461F216DBE6}"/>
              </a:ext>
            </a:extLst>
          </p:cNvPr>
          <p:cNvPicPr>
            <a:picLocks noChangeAspect="1"/>
          </p:cNvPicPr>
          <p:nvPr/>
        </p:nvPicPr>
        <p:blipFill>
          <a:blip r:embed="rId3"/>
          <a:stretch>
            <a:fillRect/>
          </a:stretch>
        </p:blipFill>
        <p:spPr>
          <a:xfrm>
            <a:off x="-1" y="0"/>
            <a:ext cx="3379303" cy="3100664"/>
          </a:xfrm>
          <a:prstGeom prst="rect">
            <a:avLst/>
          </a:prstGeom>
        </p:spPr>
      </p:pic>
      <p:pic>
        <p:nvPicPr>
          <p:cNvPr id="12" name="Picture 11">
            <a:extLst>
              <a:ext uri="{FF2B5EF4-FFF2-40B4-BE49-F238E27FC236}">
                <a16:creationId xmlns:a16="http://schemas.microsoft.com/office/drawing/2014/main" xmlns="" id="{79B08CCB-65BA-9BBD-24BF-4F0856DEC20E}"/>
              </a:ext>
            </a:extLst>
          </p:cNvPr>
          <p:cNvPicPr>
            <a:picLocks noChangeAspect="1"/>
          </p:cNvPicPr>
          <p:nvPr/>
        </p:nvPicPr>
        <p:blipFill>
          <a:blip r:embed="rId4"/>
          <a:stretch>
            <a:fillRect/>
          </a:stretch>
        </p:blipFill>
        <p:spPr>
          <a:xfrm>
            <a:off x="7729804" y="-1"/>
            <a:ext cx="4462196" cy="6752929"/>
          </a:xfrm>
          <a:prstGeom prst="rect">
            <a:avLst/>
          </a:prstGeom>
        </p:spPr>
      </p:pic>
      <p:pic>
        <p:nvPicPr>
          <p:cNvPr id="13" name="Picture 12">
            <a:extLst>
              <a:ext uri="{FF2B5EF4-FFF2-40B4-BE49-F238E27FC236}">
                <a16:creationId xmlns:a16="http://schemas.microsoft.com/office/drawing/2014/main" xmlns="" id="{4B2B9D5E-1607-9759-828D-1A3C50D1EBCD}"/>
              </a:ext>
            </a:extLst>
          </p:cNvPr>
          <p:cNvPicPr>
            <a:picLocks noChangeAspect="1"/>
          </p:cNvPicPr>
          <p:nvPr/>
        </p:nvPicPr>
        <p:blipFill>
          <a:blip r:embed="rId5"/>
          <a:stretch>
            <a:fillRect/>
          </a:stretch>
        </p:blipFill>
        <p:spPr>
          <a:xfrm>
            <a:off x="3504253" y="0"/>
            <a:ext cx="4100602" cy="3100664"/>
          </a:xfrm>
          <a:prstGeom prst="rect">
            <a:avLst/>
          </a:prstGeom>
        </p:spPr>
      </p:pic>
      <p:pic>
        <p:nvPicPr>
          <p:cNvPr id="14" name="Picture 13">
            <a:extLst>
              <a:ext uri="{FF2B5EF4-FFF2-40B4-BE49-F238E27FC236}">
                <a16:creationId xmlns:a16="http://schemas.microsoft.com/office/drawing/2014/main" xmlns="" id="{67B42BC4-8812-1E10-3383-284C4D8BFFC0}"/>
              </a:ext>
            </a:extLst>
          </p:cNvPr>
          <p:cNvPicPr>
            <a:picLocks noChangeAspect="1"/>
          </p:cNvPicPr>
          <p:nvPr/>
        </p:nvPicPr>
        <p:blipFill>
          <a:blip r:embed="rId6"/>
          <a:stretch>
            <a:fillRect/>
          </a:stretch>
        </p:blipFill>
        <p:spPr>
          <a:xfrm>
            <a:off x="0" y="3294112"/>
            <a:ext cx="3379303" cy="3563889"/>
          </a:xfrm>
          <a:prstGeom prst="rect">
            <a:avLst/>
          </a:prstGeom>
        </p:spPr>
      </p:pic>
    </p:spTree>
    <p:extLst>
      <p:ext uri="{BB962C8B-B14F-4D97-AF65-F5344CB8AC3E}">
        <p14:creationId xmlns:p14="http://schemas.microsoft.com/office/powerpoint/2010/main" xmlns="" val="3662946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F0934-28CE-DAE5-0E08-822CABE4F3A7}"/>
              </a:ext>
            </a:extLst>
          </p:cNvPr>
          <p:cNvSpPr>
            <a:spLocks noGrp="1"/>
          </p:cNvSpPr>
          <p:nvPr>
            <p:ph type="title"/>
          </p:nvPr>
        </p:nvSpPr>
        <p:spPr>
          <a:xfrm>
            <a:off x="4742385" y="4390256"/>
            <a:ext cx="6718852" cy="2226364"/>
          </a:xfrm>
        </p:spPr>
        <p:txBody>
          <a:bodyPr/>
          <a:lstStyle/>
          <a:p>
            <a:pPr marR="0" lvl="0">
              <a:lnSpc>
                <a:spcPct val="115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1600" b="0" kern="100" cap="none" dirty="0">
                <a:effectLst/>
                <a:latin typeface="Georgia" panose="02040502050405020303" pitchFamily="18" charset="0"/>
                <a:ea typeface="Aptos" panose="020B0004020202020204" pitchFamily="34" charset="0"/>
                <a:cs typeface="Times New Roman" panose="02020603050405020304" pitchFamily="18" charset="0"/>
              </a:rPr>
              <a:t>•  </a:t>
            </a:r>
            <a:r>
              <a:rPr lang="el-GR" sz="1800" b="0" kern="100" cap="none" dirty="0">
                <a:effectLst/>
                <a:latin typeface="Georgia" panose="02040502050405020303" pitchFamily="18" charset="0"/>
                <a:ea typeface="Aptos" panose="020B0004020202020204" pitchFamily="34" charset="0"/>
                <a:cs typeface="Times New Roman" panose="02020603050405020304" pitchFamily="18" charset="0"/>
              </a:rPr>
              <a:t>Σύνταξη εκθέσεων και παροχή αξιολογήσεων στα δικαστήρια     και στην  επιτροπή αποφυλάκισης.</a:t>
            </a:r>
            <a:br>
              <a:rPr lang="el-GR" sz="1800" b="0" kern="100" cap="none" dirty="0">
                <a:effectLst/>
                <a:latin typeface="Georgia" panose="02040502050405020303" pitchFamily="18" charset="0"/>
                <a:ea typeface="Aptos" panose="020B0004020202020204" pitchFamily="34" charset="0"/>
                <a:cs typeface="Times New Roman" panose="02020603050405020304" pitchFamily="18" charset="0"/>
              </a:rPr>
            </a:br>
            <a:r>
              <a:rPr lang="el-GR" sz="1800" b="0" kern="100" cap="none" dirty="0">
                <a:effectLst/>
                <a:latin typeface="Georgia" panose="02040502050405020303" pitchFamily="18" charset="0"/>
                <a:ea typeface="Aptos" panose="020B0004020202020204" pitchFamily="34" charset="0"/>
                <a:cs typeface="Times New Roman" panose="02020603050405020304" pitchFamily="18" charset="0"/>
              </a:rPr>
              <a:t>•  Επίβλεψη ατόμων που υποβάλλονται σε νόμιμες εντολές, εντολών δοκιμής θεραπείας ναρκωτικών και επίβλεψης μετά την απελευθέρωση από την κράτηση. </a:t>
            </a:r>
            <a:br>
              <a:rPr lang="el-GR" sz="1800" b="0" kern="100" cap="none" dirty="0">
                <a:effectLst/>
                <a:latin typeface="Georgia" panose="02040502050405020303" pitchFamily="18" charset="0"/>
                <a:ea typeface="Aptos" panose="020B0004020202020204" pitchFamily="34" charset="0"/>
                <a:cs typeface="Times New Roman" panose="02020603050405020304" pitchFamily="18" charset="0"/>
              </a:rPr>
            </a:br>
            <a:r>
              <a:rPr lang="el-GR" sz="1800" b="0" kern="100" cap="none" dirty="0">
                <a:effectLst/>
                <a:latin typeface="Georgia" panose="02040502050405020303" pitchFamily="18" charset="0"/>
                <a:ea typeface="Aptos" panose="020B0004020202020204" pitchFamily="34" charset="0"/>
                <a:cs typeface="Times New Roman" panose="02020603050405020304" pitchFamily="18" charset="0"/>
              </a:rPr>
              <a:t>•  Παροχή μιας σειράς μη αμειβόμενων θέσεων εργασίας, για όσους έχουν καταδικαστεί σε μη αμειβόμενη εργασία</a:t>
            </a:r>
            <a:br>
              <a:rPr lang="el-GR" sz="1800" b="0" kern="100" cap="none" dirty="0">
                <a:effectLst/>
                <a:latin typeface="Georgia" panose="02040502050405020303" pitchFamily="18" charset="0"/>
                <a:ea typeface="Aptos" panose="020B0004020202020204" pitchFamily="34" charset="0"/>
                <a:cs typeface="Times New Roman" panose="02020603050405020304" pitchFamily="18" charset="0"/>
              </a:rPr>
            </a:br>
            <a:r>
              <a:rPr lang="el-GR" sz="1800" b="0" kern="100" cap="none" dirty="0">
                <a:effectLst/>
                <a:latin typeface="Georgia" panose="02040502050405020303" pitchFamily="18" charset="0"/>
                <a:ea typeface="Aptos" panose="020B0004020202020204" pitchFamily="34" charset="0"/>
                <a:cs typeface="Times New Roman" panose="02020603050405020304" pitchFamily="18" charset="0"/>
              </a:rPr>
              <a:t>•  Εθελοντική μέριμνα σε όσους εγκαταλείπουν τη φυλακή μετά από μικρότερη ποινή.</a:t>
            </a:r>
            <a:br>
              <a:rPr lang="el-GR" sz="1800" b="0" kern="100" cap="none" dirty="0">
                <a:effectLst/>
                <a:latin typeface="Georgia" panose="02040502050405020303" pitchFamily="18" charset="0"/>
                <a:ea typeface="Aptos" panose="020B0004020202020204" pitchFamily="34" charset="0"/>
                <a:cs typeface="Times New Roman" panose="02020603050405020304" pitchFamily="18" charset="0"/>
              </a:rPr>
            </a:br>
            <a:r>
              <a:rPr lang="el-GR" sz="1800" b="0" kern="100" cap="none" dirty="0">
                <a:effectLst/>
                <a:latin typeface="Georgia" panose="02040502050405020303" pitchFamily="18" charset="0"/>
                <a:ea typeface="Aptos" panose="020B0004020202020204" pitchFamily="34" charset="0"/>
                <a:cs typeface="Times New Roman" panose="02020603050405020304" pitchFamily="18" charset="0"/>
              </a:rPr>
              <a:t/>
            </a:r>
            <a:br>
              <a:rPr lang="el-GR" sz="1800" b="0" kern="100" cap="none" dirty="0">
                <a:effectLst/>
                <a:latin typeface="Georgia" panose="02040502050405020303" pitchFamily="18" charset="0"/>
                <a:ea typeface="Aptos" panose="020B0004020202020204" pitchFamily="34" charset="0"/>
                <a:cs typeface="Times New Roman" panose="02020603050405020304" pitchFamily="18" charset="0"/>
              </a:rPr>
            </a:br>
            <a:r>
              <a:rPr lang="en-US" sz="1600" b="0" kern="100" cap="none" dirty="0">
                <a:effectLst/>
                <a:latin typeface="Aptos" panose="020B0004020202020204" pitchFamily="34" charset="0"/>
                <a:ea typeface="Aptos" panose="020B0004020202020204" pitchFamily="34" charset="0"/>
                <a:cs typeface="Times New Roman" panose="02020603050405020304" pitchFamily="18" charset="0"/>
              </a:rPr>
              <a:t/>
            </a:r>
            <a:br>
              <a:rPr lang="en-US" sz="1600" b="0" kern="100" cap="none" dirty="0">
                <a:effectLst/>
                <a:latin typeface="Aptos" panose="020B0004020202020204" pitchFamily="34" charset="0"/>
                <a:ea typeface="Aptos" panose="020B0004020202020204" pitchFamily="34" charset="0"/>
                <a:cs typeface="Times New Roman" panose="02020603050405020304" pitchFamily="18" charset="0"/>
              </a:rPr>
            </a:br>
            <a:r>
              <a:rPr lang="el-GR" sz="1600" b="0" kern="100" cap="none" dirty="0">
                <a:effectLst/>
                <a:latin typeface="Aptos" panose="020B0004020202020204" pitchFamily="34" charset="0"/>
                <a:ea typeface="Aptos" panose="020B0004020202020204" pitchFamily="34" charset="0"/>
                <a:cs typeface="Times New Roman" panose="02020603050405020304" pitchFamily="18" charset="0"/>
              </a:rPr>
              <a:t> </a:t>
            </a:r>
            <a:r>
              <a:rPr lang="en-US" sz="1600" b="0" kern="100" cap="none" dirty="0">
                <a:effectLst/>
                <a:latin typeface="Aptos" panose="020B0004020202020204" pitchFamily="34" charset="0"/>
                <a:ea typeface="Aptos" panose="020B0004020202020204" pitchFamily="34" charset="0"/>
                <a:cs typeface="Times New Roman" panose="02020603050405020304" pitchFamily="18" charset="0"/>
              </a:rPr>
              <a:t/>
            </a:r>
            <a:br>
              <a:rPr lang="en-US" sz="1600" b="0" kern="100" cap="none" dirty="0">
                <a:effectLst/>
                <a:latin typeface="Aptos" panose="020B0004020202020204" pitchFamily="34" charset="0"/>
                <a:ea typeface="Aptos" panose="020B0004020202020204" pitchFamily="34" charset="0"/>
                <a:cs typeface="Times New Roman" panose="02020603050405020304" pitchFamily="18" charset="0"/>
              </a:rPr>
            </a:br>
            <a:r>
              <a:rPr lang="en-US" sz="1600" b="0" kern="100" cap="none" dirty="0">
                <a:effectLst/>
                <a:latin typeface="Georgia" panose="02040502050405020303" pitchFamily="18" charset="0"/>
                <a:ea typeface="Aptos" panose="020B0004020202020204" pitchFamily="34" charset="0"/>
                <a:cs typeface="Times New Roman" panose="02020603050405020304" pitchFamily="18" charset="0"/>
              </a:rPr>
              <a:t/>
            </a:r>
            <a:br>
              <a:rPr lang="en-US" sz="1600" b="0" kern="100" cap="none" dirty="0">
                <a:effectLst/>
                <a:latin typeface="Georgia" panose="02040502050405020303" pitchFamily="18" charset="0"/>
                <a:ea typeface="Aptos" panose="020B0004020202020204" pitchFamily="34" charset="0"/>
                <a:cs typeface="Times New Roman" panose="02020603050405020304" pitchFamily="18" charset="0"/>
              </a:rPr>
            </a:br>
            <a:r>
              <a:rPr lang="el-GR" sz="1600" b="0" kern="100" cap="none" dirty="0">
                <a:effectLst/>
                <a:latin typeface="Georgia" panose="02040502050405020303" pitchFamily="18" charset="0"/>
                <a:ea typeface="Aptos" panose="020B0004020202020204" pitchFamily="34" charset="0"/>
                <a:cs typeface="Times New Roman" panose="02020603050405020304" pitchFamily="18" charset="0"/>
              </a:rPr>
              <a:t> </a:t>
            </a:r>
            <a:r>
              <a:rPr lang="en-US" sz="1600" b="0" kern="100" cap="none" dirty="0">
                <a:effectLst/>
                <a:latin typeface="Georgia" panose="02040502050405020303" pitchFamily="18" charset="0"/>
                <a:ea typeface="Aptos" panose="020B0004020202020204" pitchFamily="34" charset="0"/>
                <a:cs typeface="Times New Roman" panose="02020603050405020304" pitchFamily="18" charset="0"/>
              </a:rPr>
              <a:t/>
            </a:r>
            <a:br>
              <a:rPr lang="en-US" sz="1600" b="0" kern="100" cap="none" dirty="0">
                <a:effectLst/>
                <a:latin typeface="Georgia" panose="02040502050405020303" pitchFamily="18" charset="0"/>
                <a:ea typeface="Aptos" panose="020B0004020202020204" pitchFamily="34" charset="0"/>
                <a:cs typeface="Times New Roman" panose="02020603050405020304" pitchFamily="18" charset="0"/>
              </a:rPr>
            </a:br>
            <a:endParaRPr lang="en-US" sz="1600" b="0" cap="none" dirty="0">
              <a:latin typeface="Georgia" panose="02040502050405020303" pitchFamily="18" charset="0"/>
            </a:endParaRPr>
          </a:p>
        </p:txBody>
      </p:sp>
      <p:sp>
        <p:nvSpPr>
          <p:cNvPr id="3" name="Picture Placeholder 2">
            <a:extLst>
              <a:ext uri="{FF2B5EF4-FFF2-40B4-BE49-F238E27FC236}">
                <a16:creationId xmlns:a16="http://schemas.microsoft.com/office/drawing/2014/main" xmlns="" id="{26D7C477-50B4-FCC6-D473-8F0541AC7D91}"/>
              </a:ext>
            </a:extLst>
          </p:cNvPr>
          <p:cNvSpPr>
            <a:spLocks noGrp="1"/>
          </p:cNvSpPr>
          <p:nvPr>
            <p:ph type="pic" sz="quarter" idx="11"/>
          </p:nvPr>
        </p:nvSpPr>
        <p:spPr>
          <a:xfrm>
            <a:off x="443346" y="0"/>
            <a:ext cx="4247924" cy="6359525"/>
          </a:xfrm>
        </p:spPr>
        <p:txBody>
          <a:bodyPr>
            <a:normAutofit lnSpcReduction="10000"/>
          </a:bodyPr>
          <a:lstStyle/>
          <a:p>
            <a:endParaRPr lang="el-GR" sz="1600" kern="100" cap="none" dirty="0">
              <a:latin typeface="Georgia" panose="02040502050405020303" pitchFamily="18" charset="0"/>
              <a:ea typeface="Aptos" panose="020B0004020202020204" pitchFamily="34" charset="0"/>
              <a:cs typeface="Times New Roman" panose="02020603050405020304" pitchFamily="18" charset="0"/>
            </a:endParaRPr>
          </a:p>
          <a:p>
            <a:endParaRPr lang="el-GR" sz="1600" kern="100" dirty="0">
              <a:latin typeface="Georgia" panose="02040502050405020303" pitchFamily="18" charset="0"/>
              <a:ea typeface="Aptos" panose="020B0004020202020204" pitchFamily="34" charset="0"/>
              <a:cs typeface="Times New Roman" panose="02020603050405020304" pitchFamily="18" charset="0"/>
            </a:endParaRPr>
          </a:p>
          <a:p>
            <a:r>
              <a:rPr lang="en-US" sz="2800" b="1" kern="100" cap="none" dirty="0">
                <a:effectLst/>
                <a:latin typeface="Georgia" panose="02040502050405020303" pitchFamily="18" charset="0"/>
                <a:ea typeface="Aptos" panose="020B0004020202020204" pitchFamily="34" charset="0"/>
                <a:cs typeface="Times New Roman" panose="02020603050405020304" pitchFamily="18" charset="0"/>
              </a:rPr>
              <a:t>CRIMINAL JUSTICE SERVICES</a:t>
            </a:r>
            <a:endParaRPr lang="el-GR" sz="2800" kern="100" cap="none" dirty="0">
              <a:latin typeface="Georgia" panose="02040502050405020303" pitchFamily="18" charset="0"/>
              <a:ea typeface="Aptos" panose="020B0004020202020204" pitchFamily="34" charset="0"/>
              <a:cs typeface="Times New Roman" panose="02020603050405020304" pitchFamily="18" charset="0"/>
            </a:endParaRPr>
          </a:p>
          <a:p>
            <a:endParaRPr lang="el-GR" sz="1600" kern="100" dirty="0">
              <a:latin typeface="Georgia" panose="02040502050405020303" pitchFamily="18" charset="0"/>
              <a:ea typeface="Aptos" panose="020B0004020202020204" pitchFamily="34" charset="0"/>
              <a:cs typeface="Times New Roman" panose="02020603050405020304" pitchFamily="18" charset="0"/>
            </a:endParaRPr>
          </a:p>
          <a:p>
            <a:endParaRPr lang="el-GR" sz="1600" kern="100" cap="none" dirty="0">
              <a:latin typeface="Georgia" panose="02040502050405020303" pitchFamily="18" charset="0"/>
              <a:ea typeface="Aptos" panose="020B0004020202020204" pitchFamily="34" charset="0"/>
              <a:cs typeface="Times New Roman" panose="02020603050405020304" pitchFamily="18" charset="0"/>
            </a:endParaRPr>
          </a:p>
          <a:p>
            <a:pPr algn="just"/>
            <a:r>
              <a:rPr lang="el-GR" sz="3200" kern="100" cap="none" dirty="0">
                <a:latin typeface="Georgia" panose="02040502050405020303" pitchFamily="18" charset="0"/>
                <a:ea typeface="Aptos" panose="020B0004020202020204" pitchFamily="34" charset="0"/>
                <a:cs typeface="Times New Roman" panose="02020603050405020304" pitchFamily="18" charset="0"/>
              </a:rPr>
              <a:t>Υ</a:t>
            </a:r>
            <a:r>
              <a:rPr lang="el-GR" sz="3200" kern="100" cap="none" dirty="0">
                <a:effectLst/>
                <a:latin typeface="Georgia" panose="02040502050405020303" pitchFamily="18" charset="0"/>
                <a:ea typeface="Aptos" panose="020B0004020202020204" pitchFamily="34" charset="0"/>
                <a:cs typeface="Times New Roman" panose="02020603050405020304" pitchFamily="18" charset="0"/>
              </a:rPr>
              <a:t>πηρεσίες </a:t>
            </a:r>
            <a:r>
              <a:rPr lang="el-GR" sz="3200" kern="100" dirty="0">
                <a:latin typeface="Georgia" panose="02040502050405020303" pitchFamily="18" charset="0"/>
                <a:ea typeface="Aptos" panose="020B0004020202020204" pitchFamily="34" charset="0"/>
                <a:cs typeface="Times New Roman" panose="02020603050405020304" pitchFamily="18" charset="0"/>
              </a:rPr>
              <a:t>Κ</a:t>
            </a:r>
            <a:r>
              <a:rPr lang="el-GR" sz="3200" kern="100" cap="none" dirty="0">
                <a:effectLst/>
                <a:latin typeface="Georgia" panose="02040502050405020303" pitchFamily="18" charset="0"/>
                <a:ea typeface="Aptos" panose="020B0004020202020204" pitchFamily="34" charset="0"/>
                <a:cs typeface="Times New Roman" panose="02020603050405020304" pitchFamily="18" charset="0"/>
              </a:rPr>
              <a:t>οινοτικής Δικαιοσύνης</a:t>
            </a:r>
            <a:r>
              <a:rPr lang="en-US" sz="1600" kern="100" cap="none" dirty="0">
                <a:effectLst/>
                <a:latin typeface="Georgia" panose="02040502050405020303" pitchFamily="18" charset="0"/>
                <a:ea typeface="Aptos" panose="020B0004020202020204" pitchFamily="34" charset="0"/>
                <a:cs typeface="Times New Roman" panose="02020603050405020304" pitchFamily="18" charset="0"/>
              </a:rPr>
              <a:t/>
            </a:r>
            <a:br>
              <a:rPr lang="en-US" sz="1600" kern="100" cap="none" dirty="0">
                <a:effectLst/>
                <a:latin typeface="Georgia" panose="02040502050405020303" pitchFamily="18" charset="0"/>
                <a:ea typeface="Aptos" panose="020B0004020202020204" pitchFamily="34" charset="0"/>
                <a:cs typeface="Times New Roman" panose="02020603050405020304" pitchFamily="18" charset="0"/>
              </a:rPr>
            </a:br>
            <a:r>
              <a:rPr lang="el-GR" sz="1600" kern="100" cap="none" dirty="0">
                <a:effectLst/>
                <a:latin typeface="Georgia" panose="02040502050405020303" pitchFamily="18" charset="0"/>
                <a:ea typeface="Aptos" panose="020B0004020202020204" pitchFamily="34" charset="0"/>
                <a:cs typeface="Times New Roman" panose="02020603050405020304" pitchFamily="18" charset="0"/>
              </a:rPr>
              <a:t> </a:t>
            </a:r>
            <a:r>
              <a:rPr lang="en-US" sz="1600" kern="100" cap="none" dirty="0">
                <a:effectLst/>
                <a:latin typeface="Georgia" panose="02040502050405020303" pitchFamily="18" charset="0"/>
                <a:ea typeface="Aptos" panose="020B0004020202020204" pitchFamily="34" charset="0"/>
                <a:cs typeface="Times New Roman" panose="02020603050405020304" pitchFamily="18" charset="0"/>
              </a:rPr>
              <a:t/>
            </a:r>
            <a:br>
              <a:rPr lang="en-US" sz="1600" kern="100" cap="none" dirty="0">
                <a:effectLst/>
                <a:latin typeface="Georgia" panose="02040502050405020303" pitchFamily="18" charset="0"/>
                <a:ea typeface="Aptos" panose="020B0004020202020204" pitchFamily="34" charset="0"/>
                <a:cs typeface="Times New Roman" panose="02020603050405020304" pitchFamily="18" charset="0"/>
              </a:rPr>
            </a:br>
            <a:r>
              <a:rPr lang="el-GR" sz="1800" b="0" kern="100" cap="none" dirty="0">
                <a:latin typeface="Georgia" panose="02040502050405020303" pitchFamily="18" charset="0"/>
                <a:ea typeface="Aptos" panose="020B0004020202020204" pitchFamily="34" charset="0"/>
                <a:cs typeface="Times New Roman" panose="02020603050405020304" pitchFamily="18" charset="0"/>
              </a:rPr>
              <a:t>Ο</a:t>
            </a:r>
            <a:r>
              <a:rPr lang="el-GR" sz="1800" b="0" kern="100" cap="none" dirty="0">
                <a:effectLst/>
                <a:latin typeface="Georgia" panose="02040502050405020303" pitchFamily="18" charset="0"/>
                <a:ea typeface="Aptos" panose="020B0004020202020204" pitchFamily="34" charset="0"/>
                <a:cs typeface="Times New Roman" panose="02020603050405020304" pitchFamily="18" charset="0"/>
              </a:rPr>
              <a:t> πρωταρχικός στόχος των υπηρεσιών κοινοτικής δικαιοσύνης είναι να βοηθήσουν τα άτομα στο δικαστικό σύστημα να αντιμετωπίσουν τις παραβάσεις τους και έτσι να μειώσουν τον κίνδυνο υποτροπής. </a:t>
            </a:r>
          </a:p>
          <a:p>
            <a:pPr algn="just"/>
            <a:r>
              <a:rPr lang="el-GR" kern="100" dirty="0">
                <a:latin typeface="Georgia" panose="02040502050405020303" pitchFamily="18" charset="0"/>
                <a:ea typeface="Aptos" panose="020B0004020202020204" pitchFamily="34" charset="0"/>
                <a:cs typeface="Times New Roman" panose="02020603050405020304" pitchFamily="18" charset="0"/>
              </a:rPr>
              <a:t>Η</a:t>
            </a:r>
            <a:r>
              <a:rPr lang="el-GR" sz="1800" b="0" kern="100" cap="none" dirty="0">
                <a:effectLst/>
                <a:latin typeface="Georgia" panose="02040502050405020303" pitchFamily="18" charset="0"/>
                <a:ea typeface="Aptos" panose="020B0004020202020204" pitchFamily="34" charset="0"/>
                <a:cs typeface="Times New Roman" panose="02020603050405020304" pitchFamily="18" charset="0"/>
              </a:rPr>
              <a:t> υπηρεσία συστεγάζεται με υγειονομικό προσωπικό, αστυνομία και εθελοντική υπηρεσία και παρέχει τις ακόλουθες υπηρεσίες:</a:t>
            </a:r>
            <a:r>
              <a:rPr lang="en-US" sz="1800" b="0" kern="100" cap="none" dirty="0">
                <a:effectLst/>
                <a:latin typeface="Georgia" panose="02040502050405020303" pitchFamily="18" charset="0"/>
                <a:ea typeface="Aptos" panose="020B0004020202020204" pitchFamily="34" charset="0"/>
                <a:cs typeface="Times New Roman" panose="02020603050405020304" pitchFamily="18" charset="0"/>
              </a:rPr>
              <a:t/>
            </a:r>
            <a:br>
              <a:rPr lang="en-US" sz="1800" b="0" kern="100" cap="none" dirty="0">
                <a:effectLst/>
                <a:latin typeface="Georgia" panose="02040502050405020303" pitchFamily="18" charset="0"/>
                <a:ea typeface="Aptos" panose="020B0004020202020204" pitchFamily="34" charset="0"/>
                <a:cs typeface="Times New Roman" panose="02020603050405020304" pitchFamily="18" charset="0"/>
              </a:rPr>
            </a:br>
            <a:endParaRPr lang="en-US" dirty="0"/>
          </a:p>
        </p:txBody>
      </p:sp>
      <p:pic>
        <p:nvPicPr>
          <p:cNvPr id="4" name="Picture 3">
            <a:extLst>
              <a:ext uri="{FF2B5EF4-FFF2-40B4-BE49-F238E27FC236}">
                <a16:creationId xmlns:a16="http://schemas.microsoft.com/office/drawing/2014/main" xmlns="" id="{FC274F35-C3C5-B975-14D5-4A4E47B06D21}"/>
              </a:ext>
            </a:extLst>
          </p:cNvPr>
          <p:cNvPicPr>
            <a:picLocks noChangeAspect="1"/>
          </p:cNvPicPr>
          <p:nvPr/>
        </p:nvPicPr>
        <p:blipFill>
          <a:blip r:embed="rId2"/>
          <a:stretch>
            <a:fillRect/>
          </a:stretch>
        </p:blipFill>
        <p:spPr>
          <a:xfrm>
            <a:off x="5628387" y="-1"/>
            <a:ext cx="5139949" cy="3004458"/>
          </a:xfrm>
          <a:prstGeom prst="rect">
            <a:avLst/>
          </a:prstGeom>
        </p:spPr>
      </p:pic>
    </p:spTree>
    <p:extLst>
      <p:ext uri="{BB962C8B-B14F-4D97-AF65-F5344CB8AC3E}">
        <p14:creationId xmlns:p14="http://schemas.microsoft.com/office/powerpoint/2010/main" xmlns="" val="1965771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C27361C-5386-954D-4037-9DD16237F9D1}"/>
              </a:ext>
            </a:extLst>
          </p:cNvPr>
          <p:cNvSpPr>
            <a:spLocks noGrp="1"/>
          </p:cNvSpPr>
          <p:nvPr>
            <p:ph type="sldNum" sz="quarter" idx="12"/>
          </p:nvPr>
        </p:nvSpPr>
        <p:spPr/>
        <p:txBody>
          <a:bodyPr/>
          <a:lstStyle/>
          <a:p>
            <a:fld id="{48F63A3B-78C7-47BE-AE5E-E10140E04643}" type="slidenum">
              <a:rPr lang="en-US" smtClean="0"/>
              <a:pPr/>
              <a:t>15</a:t>
            </a:fld>
            <a:endParaRPr lang="en-US" dirty="0"/>
          </a:p>
        </p:txBody>
      </p:sp>
      <p:pic>
        <p:nvPicPr>
          <p:cNvPr id="15" name="Picture 14">
            <a:extLst>
              <a:ext uri="{FF2B5EF4-FFF2-40B4-BE49-F238E27FC236}">
                <a16:creationId xmlns:a16="http://schemas.microsoft.com/office/drawing/2014/main" xmlns="" id="{E388BF1A-C269-0E21-3CC8-74D915E73E95}"/>
              </a:ext>
            </a:extLst>
          </p:cNvPr>
          <p:cNvPicPr>
            <a:picLocks noChangeAspect="1"/>
          </p:cNvPicPr>
          <p:nvPr/>
        </p:nvPicPr>
        <p:blipFill>
          <a:blip r:embed="rId2"/>
          <a:stretch>
            <a:fillRect/>
          </a:stretch>
        </p:blipFill>
        <p:spPr>
          <a:xfrm>
            <a:off x="488436" y="457199"/>
            <a:ext cx="5219465" cy="5943602"/>
          </a:xfrm>
          <a:prstGeom prst="rect">
            <a:avLst/>
          </a:prstGeom>
        </p:spPr>
      </p:pic>
      <p:pic>
        <p:nvPicPr>
          <p:cNvPr id="16" name="Picture 15">
            <a:extLst>
              <a:ext uri="{FF2B5EF4-FFF2-40B4-BE49-F238E27FC236}">
                <a16:creationId xmlns:a16="http://schemas.microsoft.com/office/drawing/2014/main" xmlns="" id="{516900B2-8DC4-364F-8B80-D641CA7ECBCA}"/>
              </a:ext>
            </a:extLst>
          </p:cNvPr>
          <p:cNvPicPr>
            <a:picLocks noChangeAspect="1"/>
          </p:cNvPicPr>
          <p:nvPr/>
        </p:nvPicPr>
        <p:blipFill>
          <a:blip r:embed="rId3"/>
          <a:stretch>
            <a:fillRect/>
          </a:stretch>
        </p:blipFill>
        <p:spPr>
          <a:xfrm>
            <a:off x="6139542" y="457199"/>
            <a:ext cx="5452323" cy="5943602"/>
          </a:xfrm>
          <a:prstGeom prst="rect">
            <a:avLst/>
          </a:prstGeom>
        </p:spPr>
      </p:pic>
    </p:spTree>
    <p:extLst>
      <p:ext uri="{BB962C8B-B14F-4D97-AF65-F5344CB8AC3E}">
        <p14:creationId xmlns:p14="http://schemas.microsoft.com/office/powerpoint/2010/main" xmlns="" val="39312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90748-F79B-85EC-2EC2-919E7FC157C6}"/>
              </a:ext>
            </a:extLst>
          </p:cNvPr>
          <p:cNvSpPr>
            <a:spLocks noGrp="1"/>
          </p:cNvSpPr>
          <p:nvPr>
            <p:ph type="title"/>
          </p:nvPr>
        </p:nvSpPr>
        <p:spPr>
          <a:xfrm>
            <a:off x="499796" y="266937"/>
            <a:ext cx="6998284" cy="982554"/>
          </a:xfrm>
        </p:spPr>
        <p:txBody>
          <a:bodyPr/>
          <a:lstStyle/>
          <a:p>
            <a:r>
              <a:rPr lang="en-US" sz="3600" b="1" kern="100" dirty="0">
                <a:effectLst/>
                <a:latin typeface="Georgia" panose="02040502050405020303" pitchFamily="18" charset="0"/>
                <a:ea typeface="Aptos" panose="020B0004020202020204" pitchFamily="34" charset="0"/>
                <a:cs typeface="Times New Roman" panose="02020603050405020304" pitchFamily="18" charset="0"/>
              </a:rPr>
              <a:t>PERTH SOCIAL WORK</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r>
              <a:rPr lang="el-GR" sz="2000" kern="100" cap="none" dirty="0">
                <a:latin typeface="Georgia" panose="02040502050405020303" pitchFamily="18" charset="0"/>
                <a:ea typeface="Aptos" panose="020B0004020202020204" pitchFamily="34" charset="0"/>
                <a:cs typeface="Times New Roman" panose="02020603050405020304" pitchFamily="18" charset="0"/>
              </a:rPr>
              <a:t>Π</a:t>
            </a:r>
            <a:r>
              <a:rPr lang="el-GR" sz="2000" kern="100" cap="none" dirty="0">
                <a:effectLst/>
                <a:latin typeface="Georgia" panose="02040502050405020303" pitchFamily="18" charset="0"/>
                <a:ea typeface="Aptos" panose="020B0004020202020204" pitchFamily="34" charset="0"/>
                <a:cs typeface="Times New Roman" panose="02020603050405020304" pitchFamily="18" charset="0"/>
              </a:rPr>
              <a:t>ρόσβαση στην κοινωνική φροντίδα για ενήλικες</a:t>
            </a:r>
            <a:endParaRPr lang="en-US" sz="2000" dirty="0">
              <a:latin typeface="Georgia" panose="02040502050405020303" pitchFamily="18" charset="0"/>
            </a:endParaRPr>
          </a:p>
        </p:txBody>
      </p:sp>
      <p:sp>
        <p:nvSpPr>
          <p:cNvPr id="3" name="Content Placeholder 2">
            <a:extLst>
              <a:ext uri="{FF2B5EF4-FFF2-40B4-BE49-F238E27FC236}">
                <a16:creationId xmlns:a16="http://schemas.microsoft.com/office/drawing/2014/main" xmlns="" id="{4DF3FE33-B75A-95D7-75BD-F2D59FF79896}"/>
              </a:ext>
            </a:extLst>
          </p:cNvPr>
          <p:cNvSpPr>
            <a:spLocks noGrp="1"/>
          </p:cNvSpPr>
          <p:nvPr>
            <p:ph idx="1"/>
          </p:nvPr>
        </p:nvSpPr>
        <p:spPr>
          <a:xfrm>
            <a:off x="249898" y="1090465"/>
            <a:ext cx="7167533" cy="5622708"/>
          </a:xfrm>
        </p:spPr>
        <p:txBody>
          <a:bodyPr>
            <a:normAutofit fontScale="25000" lnSpcReduction="20000"/>
          </a:bodyPr>
          <a:lstStyle/>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7200" kern="100" dirty="0">
                <a:effectLst/>
                <a:latin typeface="Georgia" panose="02040502050405020303" pitchFamily="18" charset="0"/>
                <a:ea typeface="Aptos" panose="020B0004020202020204" pitchFamily="34" charset="0"/>
                <a:cs typeface="Times New Roman" panose="02020603050405020304" pitchFamily="18" charset="0"/>
              </a:rPr>
              <a:t>Η ομάδα έγκαιρης παρέμβασης και πρόληψης είναι το πρώτο σημείο επαφής για άτομα που χρειάζονται πρόσβαση σε υπηρεσίες υγείας και κοινωνικής φροντίδας.</a:t>
            </a:r>
            <a:endParaRPr lang="en-US" sz="72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7200" kern="100" dirty="0">
                <a:effectLst/>
                <a:latin typeface="Georgia" panose="02040502050405020303" pitchFamily="18" charset="0"/>
                <a:ea typeface="Aptos" panose="020B0004020202020204" pitchFamily="34" charset="0"/>
                <a:cs typeface="Times New Roman" panose="02020603050405020304" pitchFamily="18" charset="0"/>
              </a:rPr>
              <a:t>Η Ομάδα Πρώιμης Παρέμβασης και Πρόληψης μπορεί να προσφέρει συμβουλές και πληροφορίες για μια σειρά από υπηρεσίες που περιλαμβάνουν: </a:t>
            </a:r>
            <a:endParaRPr lang="en-US" sz="7200" kern="100" dirty="0">
              <a:effectLst/>
              <a:latin typeface="Georgia" panose="02040502050405020303" pitchFamily="18" charset="0"/>
              <a:ea typeface="Aptos" panose="020B0004020202020204" pitchFamily="34" charset="0"/>
              <a:cs typeface="Times New Roman" panose="02020603050405020304" pitchFamily="18" charset="0"/>
            </a:endParaRPr>
          </a:p>
          <a:p>
            <a:pPr marL="342900" marR="0" lvl="0" indent="-342900" algn="just">
              <a:lnSpc>
                <a:spcPct val="115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7200" kern="100" dirty="0">
                <a:effectLst/>
                <a:latin typeface="Georgia" panose="02040502050405020303" pitchFamily="18" charset="0"/>
                <a:ea typeface="Aptos" panose="020B0004020202020204" pitchFamily="34" charset="0"/>
                <a:cs typeface="Times New Roman" panose="02020603050405020304" pitchFamily="18" charset="0"/>
              </a:rPr>
              <a:t>Υποστήριξη στους φροντιστές, συμπεριλαμβανομένων συμβουλών, διαλειμμάτων ανάπαυλας και ημερήσιας φροντίδας.</a:t>
            </a:r>
            <a:endParaRPr lang="en-US" sz="7200" kern="100" dirty="0">
              <a:effectLst/>
              <a:latin typeface="Georgia" panose="02040502050405020303" pitchFamily="18" charset="0"/>
              <a:ea typeface="Aptos" panose="020B0004020202020204" pitchFamily="34" charset="0"/>
              <a:cs typeface="Times New Roman" panose="02020603050405020304" pitchFamily="18" charset="0"/>
            </a:endParaRPr>
          </a:p>
          <a:p>
            <a:pPr marL="342900" marR="0" lvl="0" indent="-342900" algn="just">
              <a:lnSpc>
                <a:spcPct val="115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7200" kern="100" dirty="0">
                <a:effectLst/>
                <a:latin typeface="Georgia" panose="02040502050405020303" pitchFamily="18" charset="0"/>
                <a:ea typeface="Aptos" panose="020B0004020202020204" pitchFamily="34" charset="0"/>
                <a:cs typeface="Times New Roman" panose="02020603050405020304" pitchFamily="18" charset="0"/>
              </a:rPr>
              <a:t>Υπηρεσίες φροντίδας στο σπίτι, συμπεριλαμβανομένης της επανεγκατάστασης, της υπηρεσίας γευμάτων και της υπηρεσίας κοινοτικού συναγερμού και τηλεφροντίδας.</a:t>
            </a:r>
            <a:endParaRPr lang="en-US" sz="7200" kern="100" dirty="0">
              <a:effectLst/>
              <a:latin typeface="Georgia" panose="02040502050405020303" pitchFamily="18" charset="0"/>
              <a:ea typeface="Aptos" panose="020B0004020202020204" pitchFamily="34" charset="0"/>
              <a:cs typeface="Times New Roman" panose="02020603050405020304" pitchFamily="18" charset="0"/>
            </a:endParaRPr>
          </a:p>
          <a:p>
            <a:pPr marL="342900" marR="0" lvl="0" indent="-342900" algn="just">
              <a:lnSpc>
                <a:spcPct val="115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7200" kern="100" dirty="0">
                <a:effectLst/>
                <a:latin typeface="Georgia" panose="02040502050405020303" pitchFamily="18" charset="0"/>
                <a:ea typeface="Aptos" panose="020B0004020202020204" pitchFamily="34" charset="0"/>
                <a:cs typeface="Times New Roman" panose="02020603050405020304" pitchFamily="18" charset="0"/>
              </a:rPr>
              <a:t>Πρόσβαση σε ιδρυματική περίθαλψη ή υπηρεσίες για μαθησιακές δυσκολίες, ψυχική υγεία ή εθισμό.</a:t>
            </a:r>
            <a:endParaRPr lang="en-US" sz="7200" kern="100" dirty="0">
              <a:effectLst/>
              <a:latin typeface="Georgia" panose="02040502050405020303" pitchFamily="18" charset="0"/>
              <a:ea typeface="Aptos" panose="020B0004020202020204" pitchFamily="34" charset="0"/>
              <a:cs typeface="Times New Roman" panose="02020603050405020304" pitchFamily="18" charset="0"/>
            </a:endParaRPr>
          </a:p>
          <a:p>
            <a:pPr marL="342900" marR="0" lvl="0" indent="-342900" algn="just">
              <a:lnSpc>
                <a:spcPct val="115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7200" kern="100" dirty="0">
                <a:effectLst/>
                <a:latin typeface="Georgia" panose="02040502050405020303" pitchFamily="18" charset="0"/>
                <a:ea typeface="Aptos" panose="020B0004020202020204" pitchFamily="34" charset="0"/>
                <a:cs typeface="Times New Roman" panose="02020603050405020304" pitchFamily="18" charset="0"/>
              </a:rPr>
              <a:t>Προνοιακά δικαιώματα, τα οποία περιλαμβάνουν συμβουλές σχετικά με τα επιδόματα και το Ταμείο Πρόνοιας της Σκωτίας.</a:t>
            </a:r>
            <a:endParaRPr lang="en-US" sz="7200" kern="100" dirty="0">
              <a:effectLst/>
              <a:latin typeface="Georgia" panose="02040502050405020303" pitchFamily="18" charset="0"/>
              <a:ea typeface="Aptos" panose="020B0004020202020204" pitchFamily="34" charset="0"/>
              <a:cs typeface="Times New Roman" panose="02020603050405020304" pitchFamily="18" charset="0"/>
            </a:endParaRPr>
          </a:p>
          <a:p>
            <a:pPr marL="342900" marR="0" lvl="0" indent="-342900" algn="just">
              <a:lnSpc>
                <a:spcPct val="115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7200" kern="100" dirty="0">
                <a:effectLst/>
                <a:latin typeface="Georgia" panose="02040502050405020303" pitchFamily="18" charset="0"/>
                <a:ea typeface="Aptos" panose="020B0004020202020204" pitchFamily="34" charset="0"/>
                <a:cs typeface="Times New Roman" panose="02020603050405020304" pitchFamily="18" charset="0"/>
              </a:rPr>
              <a:t> Παραπομπή για Υποστήριξη Κοινωνικής Εργασίας.</a:t>
            </a:r>
            <a:endParaRPr lang="en-US" sz="7200" kern="100" dirty="0">
              <a:effectLst/>
              <a:latin typeface="Georgia" panose="02040502050405020303" pitchFamily="18" charset="0"/>
              <a:ea typeface="Aptos" panose="020B0004020202020204" pitchFamily="34" charset="0"/>
              <a:cs typeface="Times New Roman" panose="02020603050405020304" pitchFamily="18" charset="0"/>
            </a:endParaRPr>
          </a:p>
          <a:p>
            <a:pPr marL="342900" marR="0" lvl="0" indent="-342900" algn="just">
              <a:lnSpc>
                <a:spcPct val="115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7200" kern="100" dirty="0">
                <a:effectLst/>
                <a:latin typeface="Georgia" panose="02040502050405020303" pitchFamily="18" charset="0"/>
                <a:ea typeface="Aptos" panose="020B0004020202020204" pitchFamily="34" charset="0"/>
                <a:cs typeface="Times New Roman" panose="02020603050405020304" pitchFamily="18" charset="0"/>
              </a:rPr>
              <a:t> Υποστήριξη και προστασία ενηλίκων.</a:t>
            </a:r>
            <a:endParaRPr lang="en-US" sz="7200" kern="100" dirty="0">
              <a:effectLst/>
              <a:latin typeface="Georgia" panose="02040502050405020303" pitchFamily="18" charset="0"/>
              <a:ea typeface="Aptos" panose="020B0004020202020204" pitchFamily="34" charset="0"/>
              <a:cs typeface="Times New Roman" panose="02020603050405020304" pitchFamily="18" charset="0"/>
            </a:endParaRPr>
          </a:p>
          <a:p>
            <a:pPr marL="485775"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72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7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6" name="Εικόνα 1" descr="Εικόνα που περιέχει κτίριο, έπιπλα, παγκάκι, εξωτερικός χώρος/ύπαιθρος&#10;&#10;Περιγραφή που δημιουργήθηκε αυτόματα">
            <a:extLst>
              <a:ext uri="{FF2B5EF4-FFF2-40B4-BE49-F238E27FC236}">
                <a16:creationId xmlns:a16="http://schemas.microsoft.com/office/drawing/2014/main" xmlns="" id="{4D7AA6EF-10A6-A479-2D2B-AA8010F33516}"/>
              </a:ext>
            </a:extLst>
          </p:cNvPr>
          <p:cNvPicPr>
            <a:picLocks noChangeAspect="1"/>
          </p:cNvPicPr>
          <p:nvPr/>
        </p:nvPicPr>
        <p:blipFill>
          <a:blip r:embed="rId2"/>
          <a:stretch>
            <a:fillRect/>
          </a:stretch>
        </p:blipFill>
        <p:spPr>
          <a:xfrm>
            <a:off x="7621893" y="0"/>
            <a:ext cx="4570107" cy="6857999"/>
          </a:xfrm>
          <a:prstGeom prst="rect">
            <a:avLst/>
          </a:prstGeom>
        </p:spPr>
      </p:pic>
    </p:spTree>
    <p:extLst>
      <p:ext uri="{BB962C8B-B14F-4D97-AF65-F5344CB8AC3E}">
        <p14:creationId xmlns:p14="http://schemas.microsoft.com/office/powerpoint/2010/main" xmlns="" val="278091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A3C9EEB-5274-2D5B-DE62-1B7054CC1824}"/>
              </a:ext>
            </a:extLst>
          </p:cNvPr>
          <p:cNvSpPr>
            <a:spLocks noGrp="1"/>
          </p:cNvSpPr>
          <p:nvPr>
            <p:ph type="sldNum" sz="quarter" idx="12"/>
          </p:nvPr>
        </p:nvSpPr>
        <p:spPr/>
        <p:txBody>
          <a:bodyPr/>
          <a:lstStyle/>
          <a:p>
            <a:fld id="{48F63A3B-78C7-47BE-AE5E-E10140E04643}" type="slidenum">
              <a:rPr lang="en-US" smtClean="0"/>
              <a:pPr/>
              <a:t>17</a:t>
            </a:fld>
            <a:endParaRPr lang="en-US" dirty="0"/>
          </a:p>
        </p:txBody>
      </p:sp>
      <p:pic>
        <p:nvPicPr>
          <p:cNvPr id="13" name="Picture 12">
            <a:extLst>
              <a:ext uri="{FF2B5EF4-FFF2-40B4-BE49-F238E27FC236}">
                <a16:creationId xmlns:a16="http://schemas.microsoft.com/office/drawing/2014/main" xmlns="" id="{35F22F06-1984-8C4D-3651-5D9DADF713AF}"/>
              </a:ext>
            </a:extLst>
          </p:cNvPr>
          <p:cNvPicPr>
            <a:picLocks noChangeAspect="1"/>
          </p:cNvPicPr>
          <p:nvPr/>
        </p:nvPicPr>
        <p:blipFill>
          <a:blip r:embed="rId2"/>
          <a:stretch>
            <a:fillRect/>
          </a:stretch>
        </p:blipFill>
        <p:spPr>
          <a:xfrm>
            <a:off x="3742792" y="136308"/>
            <a:ext cx="3890355" cy="3152124"/>
          </a:xfrm>
          <a:prstGeom prst="rect">
            <a:avLst/>
          </a:prstGeom>
        </p:spPr>
      </p:pic>
      <p:pic>
        <p:nvPicPr>
          <p:cNvPr id="14" name="Picture 13">
            <a:extLst>
              <a:ext uri="{FF2B5EF4-FFF2-40B4-BE49-F238E27FC236}">
                <a16:creationId xmlns:a16="http://schemas.microsoft.com/office/drawing/2014/main" xmlns="" id="{A1E41FD7-2ED3-EE21-AF26-FD6E8F7A9B6F}"/>
              </a:ext>
            </a:extLst>
          </p:cNvPr>
          <p:cNvPicPr>
            <a:picLocks noChangeAspect="1"/>
          </p:cNvPicPr>
          <p:nvPr/>
        </p:nvPicPr>
        <p:blipFill>
          <a:blip r:embed="rId3"/>
          <a:stretch>
            <a:fillRect/>
          </a:stretch>
        </p:blipFill>
        <p:spPr>
          <a:xfrm>
            <a:off x="0" y="136308"/>
            <a:ext cx="3458712" cy="3152124"/>
          </a:xfrm>
          <a:prstGeom prst="rect">
            <a:avLst/>
          </a:prstGeom>
        </p:spPr>
      </p:pic>
      <p:pic>
        <p:nvPicPr>
          <p:cNvPr id="15" name="Picture 14">
            <a:extLst>
              <a:ext uri="{FF2B5EF4-FFF2-40B4-BE49-F238E27FC236}">
                <a16:creationId xmlns:a16="http://schemas.microsoft.com/office/drawing/2014/main" xmlns="" id="{82FAFE57-85ED-5403-FEBB-B113FFD22FE6}"/>
              </a:ext>
            </a:extLst>
          </p:cNvPr>
          <p:cNvPicPr>
            <a:picLocks noChangeAspect="1"/>
          </p:cNvPicPr>
          <p:nvPr/>
        </p:nvPicPr>
        <p:blipFill>
          <a:blip r:embed="rId4"/>
          <a:stretch>
            <a:fillRect/>
          </a:stretch>
        </p:blipFill>
        <p:spPr>
          <a:xfrm>
            <a:off x="7917227" y="136308"/>
            <a:ext cx="4079683" cy="3086262"/>
          </a:xfrm>
          <a:prstGeom prst="rect">
            <a:avLst/>
          </a:prstGeom>
        </p:spPr>
      </p:pic>
      <p:pic>
        <p:nvPicPr>
          <p:cNvPr id="16" name="Picture 15">
            <a:extLst>
              <a:ext uri="{FF2B5EF4-FFF2-40B4-BE49-F238E27FC236}">
                <a16:creationId xmlns:a16="http://schemas.microsoft.com/office/drawing/2014/main" xmlns="" id="{1CAA82C9-F22D-4212-2284-4C681E97A64E}"/>
              </a:ext>
            </a:extLst>
          </p:cNvPr>
          <p:cNvPicPr>
            <a:picLocks noChangeAspect="1"/>
          </p:cNvPicPr>
          <p:nvPr/>
        </p:nvPicPr>
        <p:blipFill>
          <a:blip r:embed="rId5"/>
          <a:stretch>
            <a:fillRect/>
          </a:stretch>
        </p:blipFill>
        <p:spPr>
          <a:xfrm>
            <a:off x="6213375" y="3481535"/>
            <a:ext cx="5338733" cy="3232206"/>
          </a:xfrm>
          <a:prstGeom prst="rect">
            <a:avLst/>
          </a:prstGeom>
        </p:spPr>
      </p:pic>
      <p:pic>
        <p:nvPicPr>
          <p:cNvPr id="17" name="Picture 16">
            <a:extLst>
              <a:ext uri="{FF2B5EF4-FFF2-40B4-BE49-F238E27FC236}">
                <a16:creationId xmlns:a16="http://schemas.microsoft.com/office/drawing/2014/main" xmlns="" id="{D505F3ED-C80B-81F7-E0BC-BC8AFC65C7B9}"/>
              </a:ext>
            </a:extLst>
          </p:cNvPr>
          <p:cNvPicPr>
            <a:picLocks noChangeAspect="1"/>
          </p:cNvPicPr>
          <p:nvPr/>
        </p:nvPicPr>
        <p:blipFill>
          <a:blip r:embed="rId6"/>
          <a:stretch>
            <a:fillRect/>
          </a:stretch>
        </p:blipFill>
        <p:spPr>
          <a:xfrm>
            <a:off x="535093" y="3481534"/>
            <a:ext cx="4917230" cy="3290585"/>
          </a:xfrm>
          <a:prstGeom prst="rect">
            <a:avLst/>
          </a:prstGeom>
        </p:spPr>
      </p:pic>
    </p:spTree>
    <p:extLst>
      <p:ext uri="{BB962C8B-B14F-4D97-AF65-F5344CB8AC3E}">
        <p14:creationId xmlns:p14="http://schemas.microsoft.com/office/powerpoint/2010/main" xmlns="" val="2775540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815013-AB6E-4CC4-2161-1D9656254A15}"/>
              </a:ext>
            </a:extLst>
          </p:cNvPr>
          <p:cNvSpPr>
            <a:spLocks noGrp="1"/>
          </p:cNvSpPr>
          <p:nvPr>
            <p:ph type="title"/>
          </p:nvPr>
        </p:nvSpPr>
        <p:spPr>
          <a:xfrm>
            <a:off x="914400" y="664503"/>
            <a:ext cx="10511627" cy="1374440"/>
          </a:xfrm>
        </p:spPr>
        <p:txBody>
          <a:bodyPr/>
          <a:lstStyle/>
          <a:p>
            <a:r>
              <a:rPr lang="en-US" sz="3200" b="1" kern="100"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Dundee Drug and Alcohol Recovery Service (DDARS)</a:t>
            </a:r>
            <a:r>
              <a:rPr lang="en-US" sz="3200" kern="100"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
            </a:r>
            <a:br>
              <a:rPr lang="en-US" sz="3200" kern="100"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l-GR" sz="2800" kern="100" dirty="0">
                <a:effectLst/>
                <a:latin typeface="Georgia" panose="02040502050405020303" pitchFamily="18" charset="0"/>
                <a:ea typeface="Aptos" panose="020B0004020202020204" pitchFamily="34" charset="0"/>
                <a:cs typeface="Times New Roman" panose="02020603050405020304" pitchFamily="18" charset="0"/>
              </a:rPr>
              <a:t> </a:t>
            </a:r>
            <a:endParaRPr lang="en-US" sz="2800" dirty="0">
              <a:latin typeface="Georgia" panose="02040502050405020303" pitchFamily="18" charset="0"/>
            </a:endParaRPr>
          </a:p>
        </p:txBody>
      </p:sp>
      <p:sp>
        <p:nvSpPr>
          <p:cNvPr id="3" name="Content Placeholder 2">
            <a:extLst>
              <a:ext uri="{FF2B5EF4-FFF2-40B4-BE49-F238E27FC236}">
                <a16:creationId xmlns:a16="http://schemas.microsoft.com/office/drawing/2014/main" xmlns="" id="{8BAA08BB-D319-26D0-536C-82092980F4DB}"/>
              </a:ext>
            </a:extLst>
          </p:cNvPr>
          <p:cNvSpPr>
            <a:spLocks noGrp="1"/>
          </p:cNvSpPr>
          <p:nvPr>
            <p:ph sz="quarter" idx="4"/>
          </p:nvPr>
        </p:nvSpPr>
        <p:spPr>
          <a:xfrm>
            <a:off x="914400" y="1499389"/>
            <a:ext cx="10586594" cy="4770782"/>
          </a:xfrm>
        </p:spPr>
        <p:txBody>
          <a:bodyPr/>
          <a:lstStyle/>
          <a:p>
            <a:pPr marL="0" marR="0" indent="0">
              <a:lnSpc>
                <a:spcPct val="115000"/>
              </a:lnSpc>
              <a:spcAft>
                <a:spcPts val="8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2400" kern="100" dirty="0">
                <a:effectLst/>
                <a:latin typeface="Georgia" panose="02040502050405020303" pitchFamily="18" charset="0"/>
                <a:ea typeface="Aptos" panose="020B0004020202020204" pitchFamily="34" charset="0"/>
                <a:cs typeface="Times New Roman" panose="02020603050405020304" pitchFamily="18" charset="0"/>
              </a:rPr>
              <a:t>Η χρήση αλκοόλ υψηλότερου κινδύνου και η προβληματική χρήση ναρκωτικών είναι σημαντικά ζητήματα στη Σκωτία, που προκαλούν σοβαρά προβλήματα στις ζωές των ανθρώπων, τις οικογένειες και τις κοινότητες και συμβάλλουν στη βία και το έγκλημα</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2000" kern="100" dirty="0">
                <a:effectLst/>
                <a:latin typeface="Georgia" panose="02040502050405020303" pitchFamily="18" charset="0"/>
                <a:ea typeface="Aptos" panose="020B0004020202020204" pitchFamily="34" charset="0"/>
                <a:cs typeface="Times New Roman" panose="02020603050405020304" pitchFamily="18" charset="0"/>
              </a:rPr>
              <a:t>Το «Σχέδιο Δράσης Εργατικού Δυναμικού για τα Ναρκωτικά και το Αλκοόλ» της κυβέρνησης της  Σκωτίας καθορίζει τις βασικές δράσεις για την παροχή ενός βιώσιμου, ενημερωμένου για τα τραύματα, ειδικευμένου εργατικού δυναμικού με την ικανότητα να προσφέρει μια προσωποκεντρική προσέγγιση βασισμένη στα δικαιώματα</a:t>
            </a:r>
            <a:r>
              <a:rPr lang="el-GR" sz="2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dirty="0"/>
          </a:p>
        </p:txBody>
      </p:sp>
    </p:spTree>
    <p:extLst>
      <p:ext uri="{BB962C8B-B14F-4D97-AF65-F5344CB8AC3E}">
        <p14:creationId xmlns:p14="http://schemas.microsoft.com/office/powerpoint/2010/main" xmlns="" val="3420032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3B219B-7E3A-7E84-6386-37313F0CFB09}"/>
              </a:ext>
            </a:extLst>
          </p:cNvPr>
          <p:cNvSpPr>
            <a:spLocks noGrp="1"/>
          </p:cNvSpPr>
          <p:nvPr>
            <p:ph type="title"/>
          </p:nvPr>
        </p:nvSpPr>
        <p:spPr>
          <a:xfrm>
            <a:off x="914400" y="1057275"/>
            <a:ext cx="5259554" cy="2293632"/>
          </a:xfrm>
        </p:spPr>
        <p:txBody>
          <a:bodyPr/>
          <a:lstStyle/>
          <a:p>
            <a:pPr algn="just"/>
            <a:r>
              <a:rPr lang="el-GR" sz="2400" kern="0" cap="none" dirty="0">
                <a:solidFill>
                  <a:schemeClr val="accent6">
                    <a:lumMod val="75000"/>
                  </a:schemeClr>
                </a:solidFill>
                <a:latin typeface="Georgia" panose="02040502050405020303" pitchFamily="18" charset="0"/>
                <a:ea typeface="Times New Roman" panose="02020603050405020304" pitchFamily="18" charset="0"/>
                <a:cs typeface="Times New Roman" panose="02020603050405020304" pitchFamily="18" charset="0"/>
              </a:rPr>
              <a:t>Η</a:t>
            </a:r>
            <a:r>
              <a:rPr lang="el-GR" sz="2400" kern="0" cap="none" dirty="0">
                <a:solidFill>
                  <a:schemeClr val="accent6">
                    <a:lumMod val="75000"/>
                  </a:schemeClr>
                </a:solidFill>
                <a:effectLst/>
                <a:latin typeface="Georgia" panose="02040502050405020303" pitchFamily="18" charset="0"/>
                <a:ea typeface="Times New Roman" panose="02020603050405020304" pitchFamily="18" charset="0"/>
                <a:cs typeface="Times New Roman" panose="02020603050405020304" pitchFamily="18" charset="0"/>
              </a:rPr>
              <a:t> έκθεση «Αλλάζοντας </a:t>
            </a:r>
            <a:r>
              <a:rPr lang="el-GR" sz="2400" kern="0" cap="none" dirty="0">
                <a:solidFill>
                  <a:schemeClr val="accent6">
                    <a:lumMod val="75000"/>
                  </a:schemeClr>
                </a:solidFill>
                <a:latin typeface="Georgia" panose="02040502050405020303" pitchFamily="18" charset="0"/>
                <a:ea typeface="Times New Roman" panose="02020603050405020304" pitchFamily="18" charset="0"/>
                <a:cs typeface="Times New Roman" panose="02020603050405020304" pitchFamily="18" charset="0"/>
              </a:rPr>
              <a:t>Ζ</a:t>
            </a:r>
            <a:r>
              <a:rPr lang="el-GR" sz="2400" kern="0" cap="none" dirty="0">
                <a:solidFill>
                  <a:schemeClr val="accent6">
                    <a:lumMod val="75000"/>
                  </a:schemeClr>
                </a:solidFill>
                <a:effectLst/>
                <a:latin typeface="Georgia" panose="02040502050405020303" pitchFamily="18" charset="0"/>
                <a:ea typeface="Times New Roman" panose="02020603050405020304" pitchFamily="18" charset="0"/>
                <a:cs typeface="Times New Roman" panose="02020603050405020304" pitchFamily="18" charset="0"/>
              </a:rPr>
              <a:t>ωές» αναφέρει ότι δίνεται έμφαση  στους ακόλουθους τομείς με σκοπό την υποστήριξη των εξαρτημένων. </a:t>
            </a:r>
            <a:r>
              <a:rPr lang="el-GR" sz="2400" kern="0" cap="none" dirty="0">
                <a:solidFill>
                  <a:srgbClr val="C00000"/>
                </a:solidFill>
                <a:effectLst/>
                <a:latin typeface="Georgia" panose="02040502050405020303" pitchFamily="18" charset="0"/>
                <a:ea typeface="Times New Roman" panose="02020603050405020304" pitchFamily="18" charset="0"/>
                <a:cs typeface="Times New Roman" panose="02020603050405020304" pitchFamily="18" charset="0"/>
              </a:rPr>
              <a:t/>
            </a:r>
            <a:br>
              <a:rPr lang="el-GR" sz="2400" kern="0" cap="none" dirty="0">
                <a:solidFill>
                  <a:srgbClr val="C00000"/>
                </a:solidFill>
                <a:effectLst/>
                <a:latin typeface="Georgia" panose="02040502050405020303" pitchFamily="18" charset="0"/>
                <a:ea typeface="Times New Roman" panose="02020603050405020304" pitchFamily="18" charset="0"/>
                <a:cs typeface="Times New Roman" panose="02020603050405020304" pitchFamily="18" charset="0"/>
              </a:rPr>
            </a:br>
            <a:r>
              <a:rPr lang="en-US" sz="2400" kern="100" cap="none" dirty="0">
                <a:solidFill>
                  <a:srgbClr val="C00000"/>
                </a:solidFill>
                <a:effectLst/>
                <a:latin typeface="Georgia" panose="02040502050405020303" pitchFamily="18" charset="0"/>
                <a:ea typeface="Aptos" panose="020B0004020202020204" pitchFamily="34" charset="0"/>
                <a:cs typeface="Times New Roman" panose="02020603050405020304" pitchFamily="18" charset="0"/>
              </a:rPr>
              <a:t/>
            </a:r>
            <a:br>
              <a:rPr lang="en-US" sz="2400" kern="100" cap="none" dirty="0">
                <a:solidFill>
                  <a:srgbClr val="C00000"/>
                </a:solidFill>
                <a:effectLst/>
                <a:latin typeface="Georgia" panose="02040502050405020303" pitchFamily="18" charset="0"/>
                <a:ea typeface="Aptos" panose="020B0004020202020204" pitchFamily="34" charset="0"/>
                <a:cs typeface="Times New Roman" panose="02020603050405020304" pitchFamily="18" charset="0"/>
              </a:rPr>
            </a:br>
            <a:endParaRPr lang="en-US" sz="2400" cap="none" dirty="0">
              <a:solidFill>
                <a:srgbClr val="C00000"/>
              </a:solidFill>
              <a:latin typeface="Georgia" panose="02040502050405020303" pitchFamily="18" charset="0"/>
            </a:endParaRPr>
          </a:p>
        </p:txBody>
      </p:sp>
      <p:sp>
        <p:nvSpPr>
          <p:cNvPr id="3" name="Text Placeholder 2">
            <a:extLst>
              <a:ext uri="{FF2B5EF4-FFF2-40B4-BE49-F238E27FC236}">
                <a16:creationId xmlns:a16="http://schemas.microsoft.com/office/drawing/2014/main" xmlns="" id="{A2E339BF-E6D7-DD0E-AF02-6813852EE723}"/>
              </a:ext>
            </a:extLst>
          </p:cNvPr>
          <p:cNvSpPr>
            <a:spLocks noGrp="1"/>
          </p:cNvSpPr>
          <p:nvPr>
            <p:ph idx="1"/>
          </p:nvPr>
        </p:nvSpPr>
        <p:spPr>
          <a:xfrm>
            <a:off x="914399" y="2919265"/>
            <a:ext cx="6247454" cy="3441778"/>
          </a:xfrm>
        </p:spPr>
        <p:txBody>
          <a:bodyPr>
            <a:normAutofit lnSpcReduction="10000"/>
          </a:bodyPr>
          <a:lstStyle/>
          <a:p>
            <a:pPr marL="0" marR="0" algn="just">
              <a:lnSpc>
                <a:spcPct val="115000"/>
              </a:lnSpc>
              <a:spcAft>
                <a:spcPts val="800"/>
              </a:spcAft>
            </a:pPr>
            <a:r>
              <a:rPr lang="el-GR" sz="2600" kern="0" dirty="0">
                <a:effectLst/>
                <a:latin typeface="Georgia" panose="02040502050405020303" pitchFamily="18" charset="0"/>
                <a:ea typeface="Times New Roman" panose="02020603050405020304" pitchFamily="18" charset="0"/>
                <a:cs typeface="Times New Roman" panose="02020603050405020304" pitchFamily="18" charset="0"/>
              </a:rPr>
              <a:t>1. Υλοποίηση προσέγγισης βασισμένης στα ανθρώπινα δικαιώματα.</a:t>
            </a:r>
            <a:endParaRPr lang="en-US" sz="26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algn="just">
              <a:lnSpc>
                <a:spcPct val="115000"/>
              </a:lnSpc>
              <a:spcAft>
                <a:spcPts val="800"/>
              </a:spcAft>
            </a:pPr>
            <a:r>
              <a:rPr lang="el-GR" sz="2600" kern="0" dirty="0">
                <a:latin typeface="Georgia" panose="02040502050405020303" pitchFamily="18" charset="0"/>
                <a:ea typeface="Times New Roman" panose="02020603050405020304" pitchFamily="18" charset="0"/>
                <a:cs typeface="Times New Roman" panose="02020603050405020304" pitchFamily="18" charset="0"/>
              </a:rPr>
              <a:t>2</a:t>
            </a:r>
            <a:r>
              <a:rPr lang="el-GR" sz="2600" kern="0" dirty="0">
                <a:effectLst/>
                <a:latin typeface="Georgia" panose="02040502050405020303" pitchFamily="18" charset="0"/>
                <a:ea typeface="Times New Roman" panose="02020603050405020304" pitchFamily="18" charset="0"/>
                <a:cs typeface="Times New Roman" panose="02020603050405020304" pitchFamily="18" charset="0"/>
              </a:rPr>
              <a:t>. Αντιμετώπιση του στίγματος.</a:t>
            </a:r>
            <a:endParaRPr lang="en-US" sz="26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algn="just">
              <a:lnSpc>
                <a:spcPct val="115000"/>
              </a:lnSpc>
              <a:spcAft>
                <a:spcPts val="800"/>
              </a:spcAft>
            </a:pPr>
            <a:r>
              <a:rPr lang="el-GR" sz="2600" kern="0" dirty="0">
                <a:latin typeface="Georgia" panose="02040502050405020303" pitchFamily="18" charset="0"/>
                <a:ea typeface="Times New Roman" panose="02020603050405020304" pitchFamily="18" charset="0"/>
                <a:cs typeface="Times New Roman" panose="02020603050405020304" pitchFamily="18" charset="0"/>
              </a:rPr>
              <a:t>3</a:t>
            </a:r>
            <a:r>
              <a:rPr lang="el-GR" sz="2600" kern="0" dirty="0">
                <a:effectLst/>
                <a:latin typeface="Georgia" panose="02040502050405020303" pitchFamily="18" charset="0"/>
                <a:ea typeface="Times New Roman" panose="02020603050405020304" pitchFamily="18" charset="0"/>
                <a:cs typeface="Times New Roman" panose="02020603050405020304" pitchFamily="18" charset="0"/>
              </a:rPr>
              <a:t>. Παροχή πρακτικής χωρίς αποκλεισμούς για την οικογένεια.</a:t>
            </a:r>
            <a:endParaRPr lang="en-US" sz="26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algn="just">
              <a:lnSpc>
                <a:spcPct val="115000"/>
              </a:lnSpc>
              <a:spcAft>
                <a:spcPts val="800"/>
              </a:spcAft>
            </a:pPr>
            <a:r>
              <a:rPr lang="el-GR" sz="2600" kern="0" dirty="0">
                <a:latin typeface="Georgia" panose="02040502050405020303" pitchFamily="18" charset="0"/>
                <a:ea typeface="Times New Roman" panose="02020603050405020304" pitchFamily="18" charset="0"/>
                <a:cs typeface="Times New Roman" panose="02020603050405020304" pitchFamily="18" charset="0"/>
              </a:rPr>
              <a:t>4</a:t>
            </a:r>
            <a:r>
              <a:rPr lang="el-GR" sz="2600" kern="0" dirty="0">
                <a:effectLst/>
                <a:latin typeface="Georgia" panose="02040502050405020303" pitchFamily="18" charset="0"/>
                <a:ea typeface="Times New Roman" panose="02020603050405020304" pitchFamily="18" charset="0"/>
                <a:cs typeface="Times New Roman" panose="02020603050405020304" pitchFamily="18" charset="0"/>
              </a:rPr>
              <a:t>. Παροχή συμβουλών για τη μείωση της βλάβης.</a:t>
            </a:r>
            <a:endParaRPr lang="en-US" sz="2600" kern="100" dirty="0">
              <a:effectLst/>
              <a:latin typeface="Georgia" panose="02040502050405020303" pitchFamily="18" charset="0"/>
              <a:ea typeface="Aptos" panose="020B0004020202020204" pitchFamily="34" charset="0"/>
              <a:cs typeface="Times New Roman" panose="02020603050405020304" pitchFamily="18" charset="0"/>
            </a:endParaRPr>
          </a:p>
          <a:p>
            <a:endParaRPr lang="en-US" dirty="0"/>
          </a:p>
        </p:txBody>
      </p:sp>
      <p:pic>
        <p:nvPicPr>
          <p:cNvPr id="3074" name="Picture 2" descr="Μπουκάλια, Αλκοόλ, Άνδρας, Γυναίκα">
            <a:extLst>
              <a:ext uri="{FF2B5EF4-FFF2-40B4-BE49-F238E27FC236}">
                <a16:creationId xmlns:a16="http://schemas.microsoft.com/office/drawing/2014/main" xmlns="" id="{D2CBF094-A28D-045B-ECF1-7D602F98DAF4}"/>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xmlns="" val="0"/>
              </a:ext>
            </a:extLst>
          </a:blip>
          <a:srcRect l="27543" r="27543"/>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52923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021072-4A77-DB4D-DF41-58EADB7DA94E}"/>
              </a:ext>
            </a:extLst>
          </p:cNvPr>
          <p:cNvSpPr>
            <a:spLocks noGrp="1"/>
          </p:cNvSpPr>
          <p:nvPr>
            <p:ph type="title"/>
          </p:nvPr>
        </p:nvSpPr>
        <p:spPr>
          <a:xfrm>
            <a:off x="914400" y="1057275"/>
            <a:ext cx="6583680" cy="720410"/>
          </a:xfrm>
        </p:spPr>
        <p:txBody>
          <a:bodyPr/>
          <a:lstStyle/>
          <a:p>
            <a:r>
              <a:rPr lang="el-GR" dirty="0">
                <a:latin typeface="Georgia" panose="02040502050405020303" pitchFamily="18" charset="0"/>
              </a:rPr>
              <a:t>περιεχομενα</a:t>
            </a: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xmlns="" id="{D4D22962-3C7F-E480-5C35-7F4860A098E1}"/>
              </a:ext>
            </a:extLst>
          </p:cNvPr>
          <p:cNvSpPr>
            <a:spLocks noGrp="1"/>
          </p:cNvSpPr>
          <p:nvPr>
            <p:ph idx="1"/>
          </p:nvPr>
        </p:nvSpPr>
        <p:spPr>
          <a:xfrm>
            <a:off x="272616" y="2834640"/>
            <a:ext cx="7225464" cy="3207344"/>
          </a:xfrm>
        </p:spPr>
        <p:txBody>
          <a:bodyPr/>
          <a:lstStyle/>
          <a:p>
            <a:r>
              <a:rPr lang="el-GR" dirty="0"/>
              <a:t>- Τόπος Φιλοξενίας- </a:t>
            </a:r>
            <a:r>
              <a:rPr lang="el-GR" dirty="0">
                <a:latin typeface="Georgia" panose="02040502050405020303" pitchFamily="18" charset="0"/>
              </a:rPr>
              <a:t>Περθ</a:t>
            </a:r>
            <a:endParaRPr lang="en-US" dirty="0">
              <a:latin typeface="Georgia" panose="02040502050405020303" pitchFamily="18" charset="0"/>
            </a:endParaRPr>
          </a:p>
          <a:p>
            <a:r>
              <a:rPr lang="el-GR" dirty="0">
                <a:latin typeface="Georgia" panose="02040502050405020303" pitchFamily="18" charset="0"/>
              </a:rPr>
              <a:t>- Υπηρεσίες Κοινωνικής Φροντίδας</a:t>
            </a:r>
            <a:endParaRPr lang="en-US" dirty="0">
              <a:latin typeface="Georgia" panose="02040502050405020303" pitchFamily="18" charset="0"/>
            </a:endParaRPr>
          </a:p>
          <a:p>
            <a:r>
              <a:rPr lang="el-GR" dirty="0">
                <a:latin typeface="Georgia" panose="02040502050405020303" pitchFamily="18" charset="0"/>
              </a:rPr>
              <a:t>- Αξιοσημείωτα στοιχεία</a:t>
            </a:r>
            <a:endParaRPr lang="en-US" dirty="0">
              <a:latin typeface="Georgia" panose="02040502050405020303" pitchFamily="18" charset="0"/>
            </a:endParaRPr>
          </a:p>
          <a:p>
            <a:r>
              <a:rPr lang="el-GR" dirty="0">
                <a:latin typeface="Georgia" panose="02040502050405020303" pitchFamily="18" charset="0"/>
              </a:rPr>
              <a:t>- Άλλες δραστηριότητες -Επισκέψεις</a:t>
            </a:r>
            <a:endParaRPr lang="en-US" dirty="0">
              <a:latin typeface="Georgia" panose="02040502050405020303" pitchFamily="18" charset="0"/>
            </a:endParaRPr>
          </a:p>
          <a:p>
            <a:endParaRPr lang="en-US" dirty="0"/>
          </a:p>
        </p:txBody>
      </p:sp>
      <p:sp>
        <p:nvSpPr>
          <p:cNvPr id="4" name="Slide Number Placeholder 3">
            <a:extLst>
              <a:ext uri="{FF2B5EF4-FFF2-40B4-BE49-F238E27FC236}">
                <a16:creationId xmlns:a16="http://schemas.microsoft.com/office/drawing/2014/main" xmlns="" id="{18D5CFA2-4E67-F157-5FFD-A246307D41F7}"/>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2</a:t>
            </a:fld>
            <a:endParaRPr lang="en-US" dirty="0"/>
          </a:p>
        </p:txBody>
      </p:sp>
      <p:pic>
        <p:nvPicPr>
          <p:cNvPr id="5" name="Εικόνα 1" descr="Εικόνα που περιέχει ρουχισμός, άτομο, χαμόγελο, τζιν παντελόνια&#10;&#10;Περιγραφή που δημιουργήθηκε αυτόματα">
            <a:extLst>
              <a:ext uri="{FF2B5EF4-FFF2-40B4-BE49-F238E27FC236}">
                <a16:creationId xmlns:a16="http://schemas.microsoft.com/office/drawing/2014/main" xmlns="" id="{CB6175AA-4EB5-3669-7D40-D1C956B4D689}"/>
              </a:ext>
            </a:extLst>
          </p:cNvPr>
          <p:cNvPicPr>
            <a:picLocks noChangeAspect="1"/>
          </p:cNvPicPr>
          <p:nvPr/>
        </p:nvPicPr>
        <p:blipFill>
          <a:blip r:embed="rId3"/>
          <a:stretch>
            <a:fillRect/>
          </a:stretch>
        </p:blipFill>
        <p:spPr>
          <a:xfrm>
            <a:off x="5492079" y="507429"/>
            <a:ext cx="6492807" cy="5813858"/>
          </a:xfrm>
          <a:prstGeom prst="rect">
            <a:avLst/>
          </a:prstGeom>
        </p:spPr>
      </p:pic>
    </p:spTree>
    <p:extLst>
      <p:ext uri="{BB962C8B-B14F-4D97-AF65-F5344CB8AC3E}">
        <p14:creationId xmlns:p14="http://schemas.microsoft.com/office/powerpoint/2010/main" xmlns="" val="3913219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C280727-4875-1E1F-1C4D-3925A5D6910F}"/>
              </a:ext>
            </a:extLst>
          </p:cNvPr>
          <p:cNvSpPr>
            <a:spLocks noGrp="1"/>
          </p:cNvSpPr>
          <p:nvPr>
            <p:ph type="sldNum" sz="quarter" idx="12"/>
          </p:nvPr>
        </p:nvSpPr>
        <p:spPr/>
        <p:txBody>
          <a:bodyPr/>
          <a:lstStyle/>
          <a:p>
            <a:fld id="{48F63A3B-78C7-47BE-AE5E-E10140E04643}" type="slidenum">
              <a:rPr lang="en-US" smtClean="0"/>
              <a:pPr/>
              <a:t>20</a:t>
            </a:fld>
            <a:endParaRPr lang="en-US" dirty="0"/>
          </a:p>
        </p:txBody>
      </p:sp>
      <p:pic>
        <p:nvPicPr>
          <p:cNvPr id="4" name="Εικόνα 1" descr="Εικόνα που περιέχει ρουχισμός, εσωτερικός χώρος, άτομο, τοίχος&#10;&#10;Περιγραφή που δημιουργήθηκε αυτόματα">
            <a:extLst>
              <a:ext uri="{FF2B5EF4-FFF2-40B4-BE49-F238E27FC236}">
                <a16:creationId xmlns:a16="http://schemas.microsoft.com/office/drawing/2014/main" xmlns="" id="{C46C842F-31FE-DA6D-8C04-D9902083990C}"/>
              </a:ext>
            </a:extLst>
          </p:cNvPr>
          <p:cNvPicPr>
            <a:picLocks noChangeAspect="1"/>
          </p:cNvPicPr>
          <p:nvPr/>
        </p:nvPicPr>
        <p:blipFill>
          <a:blip r:embed="rId2"/>
          <a:stretch>
            <a:fillRect/>
          </a:stretch>
        </p:blipFill>
        <p:spPr>
          <a:xfrm>
            <a:off x="6096001" y="457200"/>
            <a:ext cx="5755200" cy="5708074"/>
          </a:xfrm>
          <a:prstGeom prst="rect">
            <a:avLst/>
          </a:prstGeom>
        </p:spPr>
      </p:pic>
      <p:pic>
        <p:nvPicPr>
          <p:cNvPr id="5" name="Picture 4">
            <a:extLst>
              <a:ext uri="{FF2B5EF4-FFF2-40B4-BE49-F238E27FC236}">
                <a16:creationId xmlns:a16="http://schemas.microsoft.com/office/drawing/2014/main" xmlns="" id="{E302DB4C-33D1-1BB5-FAE3-F5EC52ACD574}"/>
              </a:ext>
            </a:extLst>
          </p:cNvPr>
          <p:cNvPicPr>
            <a:picLocks noChangeAspect="1"/>
          </p:cNvPicPr>
          <p:nvPr/>
        </p:nvPicPr>
        <p:blipFill>
          <a:blip r:embed="rId3"/>
          <a:stretch>
            <a:fillRect/>
          </a:stretch>
        </p:blipFill>
        <p:spPr>
          <a:xfrm>
            <a:off x="340799" y="457200"/>
            <a:ext cx="5543165" cy="5708073"/>
          </a:xfrm>
          <a:prstGeom prst="rect">
            <a:avLst/>
          </a:prstGeom>
        </p:spPr>
      </p:pic>
    </p:spTree>
    <p:extLst>
      <p:ext uri="{BB962C8B-B14F-4D97-AF65-F5344CB8AC3E}">
        <p14:creationId xmlns:p14="http://schemas.microsoft.com/office/powerpoint/2010/main" xmlns="" val="1799979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5E8954-9BCB-7FD9-A210-38DC54382D45}"/>
              </a:ext>
            </a:extLst>
          </p:cNvPr>
          <p:cNvSpPr>
            <a:spLocks noGrp="1"/>
          </p:cNvSpPr>
          <p:nvPr>
            <p:ph type="title"/>
          </p:nvPr>
        </p:nvSpPr>
        <p:spPr>
          <a:xfrm>
            <a:off x="3460565" y="215821"/>
            <a:ext cx="7965461" cy="948477"/>
          </a:xfrm>
        </p:spPr>
        <p:txBody>
          <a:bodyPr/>
          <a:lstStyle/>
          <a:p>
            <a:pPr algn="ctr"/>
            <a:r>
              <a:rPr lang="el-GR" sz="2400" kern="100" dirty="0">
                <a:effectLst/>
                <a:latin typeface="Georgia" panose="02040502050405020303" pitchFamily="18" charset="0"/>
                <a:ea typeface="Aptos" panose="020B0004020202020204" pitchFamily="34" charset="0"/>
                <a:cs typeface="Times New Roman" panose="02020603050405020304" pitchFamily="18" charset="0"/>
              </a:rPr>
              <a:t>ΚΕΝΤΡΟ ΥΓΕΙΑΣ </a:t>
            </a:r>
            <a:r>
              <a:rPr lang="en-US" sz="2400" kern="100" dirty="0">
                <a:effectLst/>
                <a:latin typeface="Georgia" panose="02040502050405020303" pitchFamily="18" charset="0"/>
                <a:ea typeface="Aptos" panose="020B0004020202020204" pitchFamily="34" charset="0"/>
                <a:cs typeface="Times New Roman" panose="02020603050405020304" pitchFamily="18" charset="0"/>
              </a:rPr>
              <a:t>ATHOLL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xmlns="" id="{75111C33-898C-4414-4665-5136EB6FC126}"/>
              </a:ext>
            </a:extLst>
          </p:cNvPr>
          <p:cNvSpPr>
            <a:spLocks noGrp="1"/>
          </p:cNvSpPr>
          <p:nvPr>
            <p:ph sz="half" idx="2"/>
          </p:nvPr>
        </p:nvSpPr>
        <p:spPr>
          <a:xfrm>
            <a:off x="4168755" y="715616"/>
            <a:ext cx="7434469" cy="6142383"/>
          </a:xfrm>
        </p:spPr>
        <p:txBody>
          <a:bodyPr>
            <a:normAutofit/>
          </a:bodyPr>
          <a:lstStyle/>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2000" kern="100" dirty="0">
                <a:effectLst/>
                <a:latin typeface="Georgia" panose="02040502050405020303" pitchFamily="18" charset="0"/>
                <a:ea typeface="Aptos" panose="020B0004020202020204" pitchFamily="34" charset="0"/>
                <a:cs typeface="Times New Roman" panose="02020603050405020304" pitchFamily="18" charset="0"/>
              </a:rPr>
              <a:t>Το ιατρείο στο Atholl Medical Center είναι το μοναδικό ιατρείο στην περιοχή Pitlochry και καλύπτει μια περιοχή περίπου 700 τετραγωνικών μιλίων του Βορειοδυτικού Περθσάιρ. </a:t>
            </a:r>
            <a:endParaRPr lang="el-GR" sz="2000" kern="100" dirty="0">
              <a:latin typeface="Georgia" panose="02040502050405020303" pitchFamily="18" charset="0"/>
              <a:ea typeface="Aptos" panose="020B0004020202020204" pitchFamily="34" charset="0"/>
              <a:cs typeface="Times New Roman" panose="02020603050405020304" pitchFamily="18" charset="0"/>
            </a:endParaRPr>
          </a:p>
          <a:p>
            <a:pPr marL="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2000" kern="100" dirty="0">
                <a:effectLst/>
                <a:latin typeface="Georgia" panose="02040502050405020303" pitchFamily="18" charset="0"/>
                <a:ea typeface="Aptos" panose="020B0004020202020204" pitchFamily="34" charset="0"/>
                <a:cs typeface="Times New Roman" panose="02020603050405020304" pitchFamily="18" charset="0"/>
              </a:rPr>
              <a:t>Το πλησιέστερο</a:t>
            </a:r>
            <a:r>
              <a:rPr lang="en-US" sz="2000" kern="100" dirty="0">
                <a:effectLst/>
                <a:latin typeface="Georgia" panose="02040502050405020303" pitchFamily="18" charset="0"/>
                <a:ea typeface="Aptos" panose="020B0004020202020204" pitchFamily="34" charset="0"/>
                <a:cs typeface="Times New Roman" panose="02020603050405020304" pitchFamily="18" charset="0"/>
              </a:rPr>
              <a:t> District General Hospital </a:t>
            </a:r>
            <a:r>
              <a:rPr lang="el-GR" sz="2000" kern="100" dirty="0">
                <a:effectLst/>
                <a:latin typeface="Georgia" panose="02040502050405020303" pitchFamily="18" charset="0"/>
                <a:ea typeface="Aptos" panose="020B0004020202020204" pitchFamily="34" charset="0"/>
                <a:cs typeface="Times New Roman" panose="02020603050405020304" pitchFamily="18" charset="0"/>
              </a:rPr>
              <a:t>είναι το</a:t>
            </a:r>
            <a:r>
              <a:rPr lang="en-US" sz="2000" kern="100" dirty="0">
                <a:effectLst/>
                <a:latin typeface="Georgia" panose="02040502050405020303" pitchFamily="18" charset="0"/>
                <a:ea typeface="Aptos" panose="020B0004020202020204" pitchFamily="34" charset="0"/>
                <a:cs typeface="Times New Roman" panose="02020603050405020304" pitchFamily="18" charset="0"/>
              </a:rPr>
              <a:t> Perth Royal Infirmary.</a:t>
            </a:r>
            <a:r>
              <a:rPr lang="el-GR" sz="2000" kern="100" dirty="0">
                <a:latin typeface="Georgia" panose="02040502050405020303" pitchFamily="18" charset="0"/>
                <a:ea typeface="Aptos" panose="020B0004020202020204" pitchFamily="34" charset="0"/>
                <a:cs typeface="Times New Roman" panose="02020603050405020304" pitchFamily="18" charset="0"/>
              </a:rPr>
              <a:t> </a:t>
            </a:r>
            <a:r>
              <a:rPr lang="el-GR" sz="2000" dirty="0">
                <a:effectLst/>
                <a:latin typeface="Georgia" panose="02040502050405020303" pitchFamily="18" charset="0"/>
                <a:ea typeface="Aptos" panose="020B0004020202020204" pitchFamily="34" charset="0"/>
                <a:cs typeface="Times New Roman" panose="02020603050405020304" pitchFamily="18" charset="0"/>
              </a:rPr>
              <a:t>Το κτήριο βρίσκεται στο Ferry Road, μεταξύ του κέντρου του χωριού Pitlochry και του ποταμού Tummel, και διαθέτει εντυπωσιακό σύγχρονο ντιζάιν.</a:t>
            </a:r>
          </a:p>
          <a:p>
            <a:pPr marL="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2000" kern="100" dirty="0">
                <a:effectLst/>
                <a:latin typeface="Georgia" panose="02040502050405020303" pitchFamily="18" charset="0"/>
                <a:ea typeface="Aptos" panose="020B0004020202020204" pitchFamily="34" charset="0"/>
                <a:cs typeface="Times New Roman" panose="02020603050405020304" pitchFamily="18" charset="0"/>
              </a:rPr>
              <a:t> Το νοσοκομείο περιλαμβάνει εννέα υπνοδωμάτια με ιδιωτικό μπάνιο για εσωτερικούς ασθενείς, μια εξειδικευμένη μονάδα αξιολόγησης άνοιας επτά κλινών (γνωστή ως Atholl Unit), μια μονάδα μικροτραυματισμών από γενικό γιατρό και υπηρεσία τραυματιών, μαζί με εξωτερικά ιατρεία γενικής χειρουργικής, γυναικολογίας, ορθοπεδικής, διαιτολογία, ομιλία και γλώσσα, ακουολογία, ορθωτική, ποδολογία και ψυχιατρική.</a:t>
            </a:r>
            <a:endParaRPr lang="en-US" sz="20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l-GR" sz="2000" dirty="0">
              <a:effectLst/>
              <a:latin typeface="Georgia" panose="02040502050405020303" pitchFamily="18" charset="0"/>
              <a:ea typeface="Aptos" panose="020B0004020202020204" pitchFamily="34" charset="0"/>
              <a:cs typeface="Times New Roman" panose="02020603050405020304" pitchFamily="18" charset="0"/>
            </a:endParaRPr>
          </a:p>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dirty="0"/>
          </a:p>
        </p:txBody>
      </p:sp>
      <p:pic>
        <p:nvPicPr>
          <p:cNvPr id="7" name="Εικόνα 3">
            <a:extLst>
              <a:ext uri="{FF2B5EF4-FFF2-40B4-BE49-F238E27FC236}">
                <a16:creationId xmlns:a16="http://schemas.microsoft.com/office/drawing/2014/main" xmlns="" id="{3CE13025-CC08-E317-C454-E959750CF214}"/>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4009729" cy="6858000"/>
          </a:xfrm>
          <a:prstGeom prst="rect">
            <a:avLst/>
          </a:prstGeom>
          <a:noFill/>
        </p:spPr>
      </p:pic>
    </p:spTree>
    <p:extLst>
      <p:ext uri="{BB962C8B-B14F-4D97-AF65-F5344CB8AC3E}">
        <p14:creationId xmlns:p14="http://schemas.microsoft.com/office/powerpoint/2010/main" xmlns="" val="685681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8A34A6-22BC-27A4-2C79-EE98A4943B14}"/>
              </a:ext>
            </a:extLst>
          </p:cNvPr>
          <p:cNvSpPr>
            <a:spLocks noGrp="1"/>
          </p:cNvSpPr>
          <p:nvPr>
            <p:ph type="title"/>
          </p:nvPr>
        </p:nvSpPr>
        <p:spPr>
          <a:xfrm>
            <a:off x="914398" y="834636"/>
            <a:ext cx="8257999" cy="755626"/>
          </a:xfrm>
        </p:spPr>
        <p:txBody>
          <a:bodyPr/>
          <a:lstStyle/>
          <a:p>
            <a:r>
              <a:rPr lang="el-GR" dirty="0">
                <a:latin typeface="Georgia" panose="02040502050405020303" pitchFamily="18" charset="0"/>
              </a:rPr>
              <a:t>Αξιοσημειωτα    στοιχεια</a:t>
            </a:r>
            <a:endParaRPr lang="en-US" dirty="0">
              <a:latin typeface="Georgia" panose="02040502050405020303" pitchFamily="18" charset="0"/>
            </a:endParaRPr>
          </a:p>
        </p:txBody>
      </p:sp>
      <p:sp>
        <p:nvSpPr>
          <p:cNvPr id="3" name="Slide Number Placeholder 2">
            <a:extLst>
              <a:ext uri="{FF2B5EF4-FFF2-40B4-BE49-F238E27FC236}">
                <a16:creationId xmlns:a16="http://schemas.microsoft.com/office/drawing/2014/main" xmlns="" id="{7267C004-8B72-C872-98FB-00A2A584D055}"/>
              </a:ext>
            </a:extLst>
          </p:cNvPr>
          <p:cNvSpPr>
            <a:spLocks noGrp="1"/>
          </p:cNvSpPr>
          <p:nvPr>
            <p:ph type="sldNum" sz="quarter" idx="10"/>
          </p:nvPr>
        </p:nvSpPr>
        <p:spPr>
          <a:xfrm>
            <a:off x="10438475" y="457199"/>
            <a:ext cx="987552" cy="471489"/>
          </a:xfrm>
        </p:spPr>
        <p:txBody>
          <a:bodyPr/>
          <a:lstStyle/>
          <a:p>
            <a:fld id="{48F63A3B-78C7-47BE-AE5E-E10140E04643}" type="slidenum">
              <a:rPr lang="en-US" smtClean="0"/>
              <a:pPr/>
              <a:t>22</a:t>
            </a:fld>
            <a:endParaRPr lang="en-US" dirty="0"/>
          </a:p>
        </p:txBody>
      </p:sp>
      <p:sp>
        <p:nvSpPr>
          <p:cNvPr id="16" name="Content Placeholder 4">
            <a:extLst>
              <a:ext uri="{FF2B5EF4-FFF2-40B4-BE49-F238E27FC236}">
                <a16:creationId xmlns:a16="http://schemas.microsoft.com/office/drawing/2014/main" xmlns="" id="{AEF9954A-E263-8A7E-58B1-4D03F7D1BD9B}"/>
              </a:ext>
            </a:extLst>
          </p:cNvPr>
          <p:cNvSpPr>
            <a:spLocks noGrp="1"/>
          </p:cNvSpPr>
          <p:nvPr>
            <p:ph sz="half" idx="2"/>
          </p:nvPr>
        </p:nvSpPr>
        <p:spPr>
          <a:xfrm>
            <a:off x="261258" y="1885344"/>
            <a:ext cx="8320472" cy="4424583"/>
          </a:xfrm>
        </p:spPr>
        <p:txBody>
          <a:bodyPr>
            <a:normAutofit/>
          </a:bodyPr>
          <a:lstStyle/>
          <a:p>
            <a:pPr marL="342900" indent="-342900" algn="just">
              <a:buFontTx/>
              <a:buChar char="-"/>
            </a:pPr>
            <a:r>
              <a:rPr lang="el-GR" sz="2200" kern="100" dirty="0">
                <a:effectLst/>
                <a:latin typeface="Georgia" panose="02040502050405020303" pitchFamily="18" charset="0"/>
                <a:ea typeface="Aptos" panose="020B0004020202020204" pitchFamily="34" charset="0"/>
                <a:cs typeface="Times New Roman" panose="02020603050405020304" pitchFamily="18" charset="0"/>
              </a:rPr>
              <a:t>Οι σχετικές πληροφορίες που συγκεντρώθηκαν από τη γνωριμία με τους  φορείς περιγράφουν ένα αποκεντρωμένο σύστημα υγείας. </a:t>
            </a:r>
          </a:p>
          <a:p>
            <a:pPr algn="just"/>
            <a:endParaRPr lang="el-GR" sz="2200" kern="100" dirty="0">
              <a:effectLst/>
              <a:latin typeface="Georgia" panose="02040502050405020303" pitchFamily="18" charset="0"/>
              <a:ea typeface="Aptos" panose="020B0004020202020204" pitchFamily="34" charset="0"/>
              <a:cs typeface="Times New Roman" panose="02020603050405020304" pitchFamily="18" charset="0"/>
            </a:endParaRPr>
          </a:p>
          <a:p>
            <a:pPr algn="just"/>
            <a:r>
              <a:rPr lang="el-GR" sz="2200" kern="100" dirty="0">
                <a:effectLst/>
                <a:latin typeface="Georgia" panose="02040502050405020303" pitchFamily="18" charset="0"/>
                <a:ea typeface="Aptos" panose="020B0004020202020204" pitchFamily="34" charset="0"/>
                <a:cs typeface="Times New Roman" panose="02020603050405020304" pitchFamily="18" charset="0"/>
              </a:rPr>
              <a:t>- Η γεωγραφική αποκέντρωση συμβάλει στην αποσυμφόρηση των δύο μεγάλων νοσοκομείων της περιοχής, στην ίση κατανομή των αναγκών σε μικρότερες δομές υγείας αλλά και την καλύτερη εξυπηρέτηση των ασθενών στην περιοχή κατοικίας τους διευκολύνοντας τους ίδιους και τις οικογένειες τους. </a:t>
            </a:r>
            <a:endParaRPr lang="en-US" sz="2200" kern="100" dirty="0">
              <a:effectLst/>
              <a:latin typeface="Georgia" panose="02040502050405020303" pitchFamily="18" charset="0"/>
              <a:ea typeface="Aptos" panose="020B0004020202020204" pitchFamily="34" charset="0"/>
              <a:cs typeface="Times New Roman" panose="02020603050405020304" pitchFamily="18" charset="0"/>
            </a:endParaRPr>
          </a:p>
          <a:p>
            <a:pPr algn="just"/>
            <a:endParaRPr lang="en-US" dirty="0"/>
          </a:p>
        </p:txBody>
      </p:sp>
      <p:pic>
        <p:nvPicPr>
          <p:cNvPr id="4" name="Picture 3">
            <a:extLst>
              <a:ext uri="{FF2B5EF4-FFF2-40B4-BE49-F238E27FC236}">
                <a16:creationId xmlns:a16="http://schemas.microsoft.com/office/drawing/2014/main" xmlns="" id="{16171469-0D08-59C9-9CAA-C310CEA27EC3}"/>
              </a:ext>
            </a:extLst>
          </p:cNvPr>
          <p:cNvPicPr>
            <a:picLocks noChangeAspect="1"/>
          </p:cNvPicPr>
          <p:nvPr/>
        </p:nvPicPr>
        <p:blipFill>
          <a:blip r:embed="rId3"/>
          <a:stretch>
            <a:fillRect/>
          </a:stretch>
        </p:blipFill>
        <p:spPr>
          <a:xfrm>
            <a:off x="8797550" y="539554"/>
            <a:ext cx="3394450" cy="5821490"/>
          </a:xfrm>
          <a:prstGeom prst="rect">
            <a:avLst/>
          </a:prstGeom>
        </p:spPr>
      </p:pic>
    </p:spTree>
    <p:extLst>
      <p:ext uri="{BB962C8B-B14F-4D97-AF65-F5344CB8AC3E}">
        <p14:creationId xmlns:p14="http://schemas.microsoft.com/office/powerpoint/2010/main" xmlns="" val="2468595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CCEB286-8FCA-8913-A69B-2AE2679EA2E2}"/>
              </a:ext>
            </a:extLst>
          </p:cNvPr>
          <p:cNvSpPr>
            <a:spLocks noGrp="1"/>
          </p:cNvSpPr>
          <p:nvPr>
            <p:ph type="title"/>
          </p:nvPr>
        </p:nvSpPr>
        <p:spPr>
          <a:xfrm>
            <a:off x="3703037" y="318656"/>
            <a:ext cx="7722990" cy="3318162"/>
          </a:xfrm>
        </p:spPr>
        <p:txBody>
          <a:bodyPr anchor="b">
            <a:normAutofit/>
          </a:bodyPr>
          <a:lstStyle/>
          <a:p>
            <a:pPr marL="342900" marR="0" lvl="0" indent="-342900" defTabSz="914400" rtl="0" eaLnBrk="1" fontAlgn="auto" latinLnBrk="0" hangingPunct="1">
              <a:lnSpc>
                <a:spcPct val="90000"/>
              </a:lnSpc>
              <a:spcBef>
                <a:spcPts val="1000"/>
              </a:spcBef>
              <a:spcAft>
                <a:spcPts val="0"/>
              </a:spcAft>
              <a:buClrTx/>
              <a:buSzTx/>
              <a:buFontTx/>
              <a:buChar char="-"/>
              <a:tabLst/>
              <a:defRPr/>
            </a:pPr>
            <a:r>
              <a:rPr kumimoji="0" lang="el-GR" sz="2400" b="0" i="0" u="none" strike="noStrike" kern="100" cap="none" spc="0" normalizeH="0" baseline="0" noProof="0" dirty="0">
                <a:ln>
                  <a:noFill/>
                </a:ln>
                <a:effectLst/>
                <a:uLnTx/>
                <a:uFillTx/>
                <a:latin typeface="Georgia" panose="02040502050405020303" pitchFamily="18" charset="0"/>
              </a:rPr>
              <a:t>Η δομή του συστήματος υγείας και κοινωνικής φροντίδας στη Σκωτία είναι οργανωμένη δίνοντας έμφαση στον τομέα της Πρόληψης. </a:t>
            </a:r>
          </a:p>
          <a:p>
            <a:pPr marL="0" marR="0" lvl="0" indent="0" defTabSz="914400" rtl="0" eaLnBrk="1" fontAlgn="auto" latinLnBrk="0" hangingPunct="1">
              <a:lnSpc>
                <a:spcPct val="90000"/>
              </a:lnSpc>
              <a:spcBef>
                <a:spcPts val="1000"/>
              </a:spcBef>
              <a:spcAft>
                <a:spcPts val="0"/>
              </a:spcAft>
              <a:buClrTx/>
              <a:buSzTx/>
              <a:buNone/>
              <a:tabLst/>
              <a:defRPr/>
            </a:pPr>
            <a:endParaRPr kumimoji="0" lang="en-US" sz="2400" b="0" i="0" u="none" strike="noStrike" kern="100" cap="none" spc="0" normalizeH="0" baseline="0" noProof="0" dirty="0">
              <a:ln>
                <a:noFill/>
              </a:ln>
              <a:effectLst/>
              <a:uLnTx/>
              <a:uFillTx/>
              <a:latin typeface="Georgia" panose="02040502050405020303" pitchFamily="18" charset="0"/>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400" b="0" i="0" u="none" strike="noStrike" kern="100" cap="none" spc="0" normalizeH="0" baseline="0" noProof="0" dirty="0">
                <a:ln>
                  <a:noFill/>
                </a:ln>
                <a:effectLst/>
                <a:uLnTx/>
                <a:uFillTx/>
                <a:latin typeface="Georgia" panose="02040502050405020303" pitchFamily="18" charset="0"/>
              </a:rPr>
              <a:t>-   Η φύση διαδραματίζει  κεντρικό και θεραπευτικό   ρόλο στις εγκαταστάσεις δομών υγείας 	και κοινωνικής φροντίδας.</a:t>
            </a:r>
            <a:endParaRPr kumimoji="0" lang="en-US" sz="2400" b="0" i="0" u="none" strike="noStrike" kern="100" cap="none" spc="0" normalizeH="0" baseline="0" noProof="0" dirty="0">
              <a:ln>
                <a:noFill/>
              </a:ln>
              <a:effectLst/>
              <a:uLnTx/>
              <a:uFillTx/>
              <a:latin typeface="Georgia" panose="02040502050405020303" pitchFamily="18" charset="0"/>
            </a:endParaRPr>
          </a:p>
          <a:p>
            <a:pPr>
              <a:lnSpc>
                <a:spcPct val="90000"/>
              </a:lnSpc>
            </a:pPr>
            <a:endParaRPr lang="en-US" sz="2000" dirty="0"/>
          </a:p>
        </p:txBody>
      </p:sp>
      <p:pic>
        <p:nvPicPr>
          <p:cNvPr id="5" name="Picture 4">
            <a:extLst>
              <a:ext uri="{FF2B5EF4-FFF2-40B4-BE49-F238E27FC236}">
                <a16:creationId xmlns:a16="http://schemas.microsoft.com/office/drawing/2014/main" xmlns="" id="{3FF47E08-5B73-3489-0D5E-5B2AE80BF343}"/>
              </a:ext>
            </a:extLst>
          </p:cNvPr>
          <p:cNvPicPr>
            <a:picLocks noChangeAspect="1"/>
          </p:cNvPicPr>
          <p:nvPr/>
        </p:nvPicPr>
        <p:blipFill>
          <a:blip r:embed="rId2"/>
          <a:stretch>
            <a:fillRect/>
          </a:stretch>
        </p:blipFill>
        <p:spPr>
          <a:xfrm>
            <a:off x="4414782" y="3899383"/>
            <a:ext cx="6716489" cy="2639961"/>
          </a:xfrm>
          <a:prstGeom prst="rect">
            <a:avLst/>
          </a:prstGeom>
          <a:noFill/>
        </p:spPr>
      </p:pic>
    </p:spTree>
    <p:extLst>
      <p:ext uri="{BB962C8B-B14F-4D97-AF65-F5344CB8AC3E}">
        <p14:creationId xmlns:p14="http://schemas.microsoft.com/office/powerpoint/2010/main" xmlns="" val="2953065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F27AC-5BBA-6CF2-AD73-140B8BDC3A72}"/>
              </a:ext>
            </a:extLst>
          </p:cNvPr>
          <p:cNvSpPr>
            <a:spLocks noGrp="1"/>
          </p:cNvSpPr>
          <p:nvPr>
            <p:ph type="title"/>
          </p:nvPr>
        </p:nvSpPr>
        <p:spPr>
          <a:xfrm>
            <a:off x="914400" y="391886"/>
            <a:ext cx="6583680" cy="834887"/>
          </a:xfrm>
        </p:spPr>
        <p:txBody>
          <a:bodyPr/>
          <a:lstStyle/>
          <a:p>
            <a:pPr algn="ctr"/>
            <a:r>
              <a:rPr lang="el-GR" sz="2800" dirty="0">
                <a:latin typeface="Georgia" panose="02040502050405020303" pitchFamily="18" charset="0"/>
              </a:rPr>
              <a:t>Φροντιστεσ</a:t>
            </a:r>
            <a:r>
              <a:rPr lang="el-GR" sz="3200" dirty="0">
                <a:latin typeface="Georgia" panose="02040502050405020303" pitchFamily="18" charset="0"/>
              </a:rPr>
              <a:t/>
            </a:r>
            <a:br>
              <a:rPr lang="el-GR" sz="3200" dirty="0">
                <a:latin typeface="Georgia" panose="02040502050405020303" pitchFamily="18" charset="0"/>
              </a:rPr>
            </a:br>
            <a:endParaRPr lang="en-US" sz="3200" dirty="0">
              <a:latin typeface="Georgia" panose="02040502050405020303" pitchFamily="18" charset="0"/>
            </a:endParaRPr>
          </a:p>
        </p:txBody>
      </p:sp>
      <p:sp>
        <p:nvSpPr>
          <p:cNvPr id="3" name="Content Placeholder 2">
            <a:extLst>
              <a:ext uri="{FF2B5EF4-FFF2-40B4-BE49-F238E27FC236}">
                <a16:creationId xmlns:a16="http://schemas.microsoft.com/office/drawing/2014/main" xmlns="" id="{B138BD4F-13BD-47A1-99A9-A53B6C203AC4}"/>
              </a:ext>
            </a:extLst>
          </p:cNvPr>
          <p:cNvSpPr>
            <a:spLocks noGrp="1"/>
          </p:cNvSpPr>
          <p:nvPr>
            <p:ph idx="1"/>
          </p:nvPr>
        </p:nvSpPr>
        <p:spPr>
          <a:xfrm>
            <a:off x="1" y="1141580"/>
            <a:ext cx="7604854" cy="5594312"/>
          </a:xfrm>
        </p:spPr>
        <p:txBody>
          <a:bodyPr>
            <a:normAutofit/>
          </a:bodyPr>
          <a:lstStyle/>
          <a:p>
            <a:pPr marL="342900" marR="0" indent="-342900" algn="just">
              <a:lnSpc>
                <a:spcPct val="115000"/>
              </a:lnSpc>
              <a:spcAft>
                <a:spcPts val="800"/>
              </a:spcAft>
              <a:buFontTx/>
              <a:buChar char="-"/>
            </a:pPr>
            <a:r>
              <a:rPr lang="el-GR" sz="2000" kern="100" dirty="0">
                <a:effectLst/>
                <a:latin typeface="Georgia" panose="02040502050405020303" pitchFamily="18" charset="0"/>
                <a:ea typeface="Aptos" panose="020B0004020202020204" pitchFamily="34" charset="0"/>
                <a:cs typeface="Times New Roman" panose="02020603050405020304" pitchFamily="18" charset="0"/>
              </a:rPr>
              <a:t>Σύμφωνα με την σχετική νομοθέτηση περί Φροντιστών, παρέχονται υπηρεσίες για σύντομες περιόδους ανάπαυλας και ανακούφισης σε μη αμειβόμενους φροντιστές όλων των ηλικιών σε όλη τη Σκωτία  που στηρίζουν μέλη της οικογένειας τους.</a:t>
            </a:r>
            <a:endParaRPr lang="el-GR" kern="100" dirty="0">
              <a:effectLst/>
              <a:latin typeface="Georgia" panose="02040502050405020303" pitchFamily="18" charset="0"/>
              <a:ea typeface="Aptos" panose="020B0004020202020204" pitchFamily="34" charset="0"/>
              <a:cs typeface="Times New Roman" panose="02020603050405020304" pitchFamily="18" charset="0"/>
            </a:endParaRPr>
          </a:p>
          <a:p>
            <a:pPr marR="0" algn="ctr">
              <a:lnSpc>
                <a:spcPct val="115000"/>
              </a:lnSpc>
              <a:spcAft>
                <a:spcPts val="800"/>
              </a:spcAft>
            </a:pPr>
            <a:r>
              <a:rPr lang="el-GR" b="1" dirty="0">
                <a:latin typeface="Georgia" panose="02040502050405020303" pitchFamily="18" charset="0"/>
              </a:rPr>
              <a:t>¨ΓΙΝΟΜΑΣΤΕ ΚΑΛΥΤΕΡΟΙ¨</a:t>
            </a:r>
            <a:endParaRPr lang="en-US" b="1"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algn="just">
              <a:lnSpc>
                <a:spcPct val="115000"/>
              </a:lnSpc>
              <a:spcAft>
                <a:spcPts val="800"/>
              </a:spcAft>
            </a:pPr>
            <a:r>
              <a:rPr lang="el-GR" sz="2000" kern="100" dirty="0">
                <a:effectLst/>
                <a:latin typeface="Georgia" panose="02040502050405020303" pitchFamily="18" charset="0"/>
                <a:ea typeface="Aptos" panose="020B0004020202020204" pitchFamily="34" charset="0"/>
                <a:cs typeface="Times New Roman" panose="02020603050405020304" pitchFamily="18" charset="0"/>
              </a:rPr>
              <a:t>-   Σε οργανισμό κοινωνικής φροντίδας λειτουργεί ειδικό τμήμα με τον τίτλο ¨Γινόμαστε Καλύτεροι ¨. Ως αντικείμενο εργασίας έχουν την αναζήτηση και την εφαρμογή βελτιωτικών μέτρων και καλών πρακτικών στην υπηρεσία. Στο τμήμα αυτό αναφέρονται τυχόν προβλήματα και δυσλειτουργίες, συγκεντρώνονται σχετικές  πληροφορίες , αναζητούνται  λύσεις  χρησιμοποιώντας τη διεθνή εμπειρία και τα διεθνή δεδομένα.</a:t>
            </a:r>
            <a:endParaRPr lang="en-US" sz="2000" kern="100" dirty="0">
              <a:effectLst/>
              <a:latin typeface="Georgia" panose="02040502050405020303" pitchFamily="18"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xmlns="" id="{6FF60CE8-20DA-00D6-82CF-EA4AF81AAFA7}"/>
              </a:ext>
            </a:extLst>
          </p:cNvPr>
          <p:cNvSpPr>
            <a:spLocks noGrp="1"/>
          </p:cNvSpPr>
          <p:nvPr>
            <p:ph type="sldNum" sz="quarter" idx="10"/>
          </p:nvPr>
        </p:nvSpPr>
        <p:spPr/>
        <p:txBody>
          <a:bodyPr/>
          <a:lstStyle/>
          <a:p>
            <a:fld id="{48F63A3B-78C7-47BE-AE5E-E10140E04643}" type="slidenum">
              <a:rPr lang="en-US" smtClean="0"/>
              <a:pPr/>
              <a:t>24</a:t>
            </a:fld>
            <a:endParaRPr lang="en-US" dirty="0"/>
          </a:p>
        </p:txBody>
      </p:sp>
      <p:pic>
        <p:nvPicPr>
          <p:cNvPr id="5" name="Εικόνα 1" descr="Εικόνα που περιέχει εσωτερικός χώρος, κτίριο γραφείου, τοίχος, προσωπικός υπολογιστής&#10;&#10;Περιγραφή που δημιουργήθηκε αυτόματα">
            <a:extLst>
              <a:ext uri="{FF2B5EF4-FFF2-40B4-BE49-F238E27FC236}">
                <a16:creationId xmlns:a16="http://schemas.microsoft.com/office/drawing/2014/main" xmlns="" id="{9288DF92-1EA0-95EA-CEEC-0DE3B1B136C5}"/>
              </a:ext>
            </a:extLst>
          </p:cNvPr>
          <p:cNvPicPr>
            <a:picLocks noChangeAspect="1"/>
          </p:cNvPicPr>
          <p:nvPr/>
        </p:nvPicPr>
        <p:blipFill>
          <a:blip r:embed="rId2"/>
          <a:stretch>
            <a:fillRect/>
          </a:stretch>
        </p:blipFill>
        <p:spPr>
          <a:xfrm>
            <a:off x="7655971" y="0"/>
            <a:ext cx="4536030" cy="6858000"/>
          </a:xfrm>
          <a:prstGeom prst="rect">
            <a:avLst/>
          </a:prstGeom>
        </p:spPr>
      </p:pic>
    </p:spTree>
    <p:extLst>
      <p:ext uri="{BB962C8B-B14F-4D97-AF65-F5344CB8AC3E}">
        <p14:creationId xmlns:p14="http://schemas.microsoft.com/office/powerpoint/2010/main" xmlns="" val="1699706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443EC8A-1733-CCF7-081F-EB4667CB3285}"/>
              </a:ext>
            </a:extLst>
          </p:cNvPr>
          <p:cNvSpPr>
            <a:spLocks noGrp="1"/>
          </p:cNvSpPr>
          <p:nvPr>
            <p:ph type="title"/>
          </p:nvPr>
        </p:nvSpPr>
        <p:spPr>
          <a:xfrm>
            <a:off x="914400" y="664502"/>
            <a:ext cx="7843837" cy="471489"/>
          </a:xfrm>
        </p:spPr>
        <p:txBody>
          <a:bodyPr/>
          <a:lstStyle/>
          <a:p>
            <a:pPr algn="ctr"/>
            <a:r>
              <a:rPr lang="el-GR" dirty="0">
                <a:latin typeface="Georgia" panose="02040502050405020303" pitchFamily="18" charset="0"/>
              </a:rPr>
              <a:t>σεβασμοσ</a:t>
            </a:r>
            <a:endParaRPr lang="en-US" dirty="0">
              <a:latin typeface="Georgia" panose="02040502050405020303" pitchFamily="18" charset="0"/>
            </a:endParaRPr>
          </a:p>
        </p:txBody>
      </p:sp>
      <p:sp>
        <p:nvSpPr>
          <p:cNvPr id="4" name="Content Placeholder 3">
            <a:extLst>
              <a:ext uri="{FF2B5EF4-FFF2-40B4-BE49-F238E27FC236}">
                <a16:creationId xmlns:a16="http://schemas.microsoft.com/office/drawing/2014/main" xmlns="" id="{ACE55D3D-AA24-CF53-6679-29B3C83F7646}"/>
              </a:ext>
            </a:extLst>
          </p:cNvPr>
          <p:cNvSpPr>
            <a:spLocks noGrp="1"/>
          </p:cNvSpPr>
          <p:nvPr>
            <p:ph idx="13"/>
          </p:nvPr>
        </p:nvSpPr>
        <p:spPr>
          <a:xfrm>
            <a:off x="346451" y="1578902"/>
            <a:ext cx="7803636" cy="4770781"/>
          </a:xfrm>
        </p:spPr>
        <p:txBody>
          <a:bodyPr>
            <a:normAutofit lnSpcReduction="10000"/>
          </a:bodyPr>
          <a:lstStyle/>
          <a:p>
            <a:pPr marL="0" marR="0" algn="just">
              <a:lnSpc>
                <a:spcPct val="115000"/>
              </a:lnSpc>
              <a:spcAft>
                <a:spcPts val="800"/>
              </a:spcAft>
            </a:pPr>
            <a:r>
              <a:rPr lang="el-GR" kern="100" dirty="0">
                <a:effectLst/>
                <a:latin typeface="Georgia" panose="02040502050405020303" pitchFamily="18" charset="0"/>
                <a:ea typeface="Aptos" panose="020B0004020202020204" pitchFamily="34" charset="0"/>
                <a:cs typeface="Times New Roman" panose="02020603050405020304" pitchFamily="18" charset="0"/>
              </a:rPr>
              <a:t>Ο σεβασμός, ως δείκτης πολιτισμού μιας κοινωνίας, ως ατομική και συλλογική προσπάθεια  τόσο σε κάθετο όσο και σε οριζόντιο επίπεδο ήταν προφανής και εύκολα διακριτός μεταξύ των εργαζομένων  σε όλους τους φορείς και τις υπηρεσίες που επισκεφτήκαμε. </a:t>
            </a:r>
          </a:p>
          <a:p>
            <a:pPr marL="0" marR="0" algn="just">
              <a:lnSpc>
                <a:spcPct val="115000"/>
              </a:lnSpc>
              <a:spcAft>
                <a:spcPts val="800"/>
              </a:spcAft>
            </a:pPr>
            <a:endParaRPr lang="en-US"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algn="just">
              <a:lnSpc>
                <a:spcPct val="115000"/>
              </a:lnSpc>
              <a:spcAft>
                <a:spcPts val="800"/>
              </a:spcAft>
            </a:pPr>
            <a:r>
              <a:rPr lang="el-GR" kern="100" dirty="0">
                <a:effectLst/>
                <a:latin typeface="Georgia" panose="02040502050405020303" pitchFamily="18" charset="0"/>
                <a:ea typeface="Aptos" panose="020B0004020202020204" pitchFamily="34" charset="0"/>
                <a:cs typeface="Times New Roman" panose="02020603050405020304" pitchFamily="18" charset="0"/>
              </a:rPr>
              <a:t>Οι εργαζόμενοι ήταν ή έδειχναν χαρούμενοι χωρίς αυτό να έχει σημασία αφού  το χαμόγελο, η θετικότητα και η εγκαρδιότητα τους συνέβαλλαν στη δημιουργία ευχάριστου κλίματος μεταξύ τους με πολλαπλά οφέλη στο επαγγελματικό  περιβάλλον αλλά και έξω από αυτό.</a:t>
            </a:r>
            <a:endParaRPr lang="en-US" kern="100" dirty="0">
              <a:effectLst/>
              <a:latin typeface="Georgia" panose="02040502050405020303" pitchFamily="18" charset="0"/>
              <a:ea typeface="Aptos" panose="020B0004020202020204" pitchFamily="34" charset="0"/>
              <a:cs typeface="Times New Roman" panose="02020603050405020304" pitchFamily="18" charset="0"/>
            </a:endParaRPr>
          </a:p>
          <a:p>
            <a:endParaRPr lang="en-US" dirty="0"/>
          </a:p>
        </p:txBody>
      </p:sp>
      <p:pic>
        <p:nvPicPr>
          <p:cNvPr id="7" name="Picture Placeholder 6" descr="A person wearing glasses and a blue shirt">
            <a:extLst>
              <a:ext uri="{FF2B5EF4-FFF2-40B4-BE49-F238E27FC236}">
                <a16:creationId xmlns:a16="http://schemas.microsoft.com/office/drawing/2014/main" xmlns="" id="{C570EB79-053B-0283-9D2D-6266701EEDDD}"/>
              </a:ext>
            </a:extLst>
          </p:cNvPr>
          <p:cNvPicPr>
            <a:picLocks noGrp="1" noChangeAspect="1"/>
          </p:cNvPicPr>
          <p:nvPr>
            <p:ph type="pic" sz="quarter" idx="14"/>
          </p:nvPr>
        </p:nvPicPr>
        <p:blipFill rotWithShape="1">
          <a:blip r:embed="rId3">
            <a:duotone>
              <a:prstClr val="black"/>
              <a:schemeClr val="accent4">
                <a:tint val="45000"/>
                <a:satMod val="400000"/>
              </a:schemeClr>
            </a:duotone>
          </a:blip>
          <a:srcRect l="19088" r="19088"/>
          <a:stretch/>
        </p:blipFill>
        <p:spPr>
          <a:xfrm>
            <a:off x="8989454" y="3405189"/>
            <a:ext cx="3202546" cy="3452811"/>
          </a:xfrm>
        </p:spPr>
      </p:pic>
      <p:sp>
        <p:nvSpPr>
          <p:cNvPr id="2" name="Slide Number Placeholder 1">
            <a:extLst>
              <a:ext uri="{FF2B5EF4-FFF2-40B4-BE49-F238E27FC236}">
                <a16:creationId xmlns:a16="http://schemas.microsoft.com/office/drawing/2014/main" xmlns="" id="{AB69D854-FB65-0E93-CFE2-041F7C41DD24}"/>
              </a:ext>
            </a:extLst>
          </p:cNvPr>
          <p:cNvSpPr>
            <a:spLocks noGrp="1"/>
          </p:cNvSpPr>
          <p:nvPr>
            <p:ph type="sldNum" sz="quarter" idx="10"/>
          </p:nvPr>
        </p:nvSpPr>
        <p:spPr>
          <a:xfrm>
            <a:off x="10438475" y="457199"/>
            <a:ext cx="987552" cy="471489"/>
          </a:xfrm>
        </p:spPr>
        <p:txBody>
          <a:bodyPr/>
          <a:lstStyle/>
          <a:p>
            <a:endParaRPr lang="en-US" dirty="0"/>
          </a:p>
        </p:txBody>
      </p:sp>
      <p:pic>
        <p:nvPicPr>
          <p:cNvPr id="5" name="Picture 4">
            <a:extLst>
              <a:ext uri="{FF2B5EF4-FFF2-40B4-BE49-F238E27FC236}">
                <a16:creationId xmlns:a16="http://schemas.microsoft.com/office/drawing/2014/main" xmlns="" id="{AF45226B-C3DE-88E3-5460-59743A2B5986}"/>
              </a:ext>
            </a:extLst>
          </p:cNvPr>
          <p:cNvPicPr>
            <a:picLocks noChangeAspect="1"/>
          </p:cNvPicPr>
          <p:nvPr/>
        </p:nvPicPr>
        <p:blipFill>
          <a:blip r:embed="rId4"/>
          <a:stretch>
            <a:fillRect/>
          </a:stretch>
        </p:blipFill>
        <p:spPr>
          <a:xfrm>
            <a:off x="8365907" y="45436"/>
            <a:ext cx="3826093" cy="6721691"/>
          </a:xfrm>
          <a:prstGeom prst="rect">
            <a:avLst/>
          </a:prstGeom>
        </p:spPr>
      </p:pic>
    </p:spTree>
    <p:extLst>
      <p:ext uri="{BB962C8B-B14F-4D97-AF65-F5344CB8AC3E}">
        <p14:creationId xmlns:p14="http://schemas.microsoft.com/office/powerpoint/2010/main" xmlns="" val="4072101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FC63E6F-FDD5-8079-680A-B3E3631899BD}"/>
              </a:ext>
            </a:extLst>
          </p:cNvPr>
          <p:cNvPicPr>
            <a:picLocks noChangeAspect="1"/>
          </p:cNvPicPr>
          <p:nvPr/>
        </p:nvPicPr>
        <p:blipFill>
          <a:blip r:embed="rId2"/>
          <a:stretch>
            <a:fillRect/>
          </a:stretch>
        </p:blipFill>
        <p:spPr>
          <a:xfrm>
            <a:off x="420283" y="335826"/>
            <a:ext cx="5122912" cy="6212641"/>
          </a:xfrm>
          <a:prstGeom prst="rect">
            <a:avLst/>
          </a:prstGeom>
        </p:spPr>
      </p:pic>
      <p:sp>
        <p:nvSpPr>
          <p:cNvPr id="3" name="Content Placeholder 2">
            <a:extLst>
              <a:ext uri="{FF2B5EF4-FFF2-40B4-BE49-F238E27FC236}">
                <a16:creationId xmlns:a16="http://schemas.microsoft.com/office/drawing/2014/main" xmlns="" id="{D1ECEDFB-4055-62BC-27B2-2367296CD5C3}"/>
              </a:ext>
            </a:extLst>
          </p:cNvPr>
          <p:cNvSpPr>
            <a:spLocks noGrp="1"/>
          </p:cNvSpPr>
          <p:nvPr>
            <p:ph sz="quarter" idx="4"/>
          </p:nvPr>
        </p:nvSpPr>
        <p:spPr>
          <a:xfrm>
            <a:off x="6054350" y="1243811"/>
            <a:ext cx="5469361" cy="5020814"/>
          </a:xfrm>
        </p:spPr>
        <p:txBody>
          <a:bodyPr>
            <a:normAutofit fontScale="92500"/>
          </a:bodyPr>
          <a:lstStyle/>
          <a:p>
            <a:pPr algn="just"/>
            <a:r>
              <a:rPr lang="el-GR" sz="2400" kern="100" dirty="0">
                <a:effectLst/>
                <a:latin typeface="Georgia" panose="02040502050405020303" pitchFamily="18" charset="0"/>
                <a:ea typeface="Aptos" panose="020B0004020202020204" pitchFamily="34" charset="0"/>
                <a:cs typeface="Times New Roman" panose="02020603050405020304" pitchFamily="18" charset="0"/>
              </a:rPr>
              <a:t>Τύχαμε άψογης φιλοξενίας στο Περθ και απολαύσαμε το φιλικό και συνεργατικό κλίμα που δημιουργήθηκε μεταξύ των συμμετοχόντων στο πρόγραμμα.</a:t>
            </a:r>
          </a:p>
          <a:p>
            <a:pPr algn="just"/>
            <a:endParaRPr lang="el-GR" sz="2400" kern="100" dirty="0">
              <a:effectLst/>
              <a:latin typeface="Georgia" panose="02040502050405020303" pitchFamily="18" charset="0"/>
              <a:ea typeface="Aptos" panose="020B0004020202020204" pitchFamily="34" charset="0"/>
              <a:cs typeface="Times New Roman" panose="02020603050405020304" pitchFamily="18" charset="0"/>
            </a:endParaRPr>
          </a:p>
          <a:p>
            <a:pPr algn="just"/>
            <a:r>
              <a:rPr lang="el-GR" sz="2400" kern="100" dirty="0">
                <a:effectLst/>
                <a:latin typeface="Georgia" panose="02040502050405020303" pitchFamily="18" charset="0"/>
                <a:ea typeface="Aptos" panose="020B0004020202020204" pitchFamily="34" charset="0"/>
                <a:cs typeface="Times New Roman" panose="02020603050405020304" pitchFamily="18" charset="0"/>
              </a:rPr>
              <a:t> Μας δόθηκε η δυνατότητα όχι μόνο επαγγελματικής εξωτερίκευσης και ανταλλαγής ιδεών και αλλά και απόκτησης πολιτισμικών εμπειριών μέσα από ένα πλούσιο πρόγραμμα επισκέψεων σε αξιόλογα πολιτιστικά και ιστορικά σημεία της Σκωτίας.</a:t>
            </a:r>
            <a:endParaRPr lang="en-US" sz="2400" kern="100" dirty="0">
              <a:effectLst/>
              <a:latin typeface="Georgia" panose="02040502050405020303" pitchFamily="18"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xmlns="" val="633405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642DD36-6BF1-4645-F9F9-0C62798B41B0}"/>
              </a:ext>
            </a:extLst>
          </p:cNvPr>
          <p:cNvSpPr>
            <a:spLocks noGrp="1"/>
          </p:cNvSpPr>
          <p:nvPr>
            <p:ph type="sldNum" sz="quarter" idx="12"/>
          </p:nvPr>
        </p:nvSpPr>
        <p:spPr/>
        <p:txBody>
          <a:bodyPr/>
          <a:lstStyle/>
          <a:p>
            <a:fld id="{48F63A3B-78C7-47BE-AE5E-E10140E04643}" type="slidenum">
              <a:rPr lang="en-US" smtClean="0"/>
              <a:pPr/>
              <a:t>27</a:t>
            </a:fld>
            <a:endParaRPr lang="en-US" dirty="0"/>
          </a:p>
        </p:txBody>
      </p:sp>
      <p:pic>
        <p:nvPicPr>
          <p:cNvPr id="4" name="Picture 3">
            <a:extLst>
              <a:ext uri="{FF2B5EF4-FFF2-40B4-BE49-F238E27FC236}">
                <a16:creationId xmlns:a16="http://schemas.microsoft.com/office/drawing/2014/main" xmlns="" id="{6AA98C44-A3E8-DB68-58A1-E40757C9A0F1}"/>
              </a:ext>
            </a:extLst>
          </p:cNvPr>
          <p:cNvPicPr>
            <a:picLocks noChangeAspect="1"/>
          </p:cNvPicPr>
          <p:nvPr/>
        </p:nvPicPr>
        <p:blipFill>
          <a:blip r:embed="rId2"/>
          <a:stretch>
            <a:fillRect/>
          </a:stretch>
        </p:blipFill>
        <p:spPr>
          <a:xfrm>
            <a:off x="4048067" y="937119"/>
            <a:ext cx="4300803" cy="5020680"/>
          </a:xfrm>
          <a:prstGeom prst="rect">
            <a:avLst/>
          </a:prstGeom>
        </p:spPr>
      </p:pic>
      <p:pic>
        <p:nvPicPr>
          <p:cNvPr id="7" name="Picture 6">
            <a:extLst>
              <a:ext uri="{FF2B5EF4-FFF2-40B4-BE49-F238E27FC236}">
                <a16:creationId xmlns:a16="http://schemas.microsoft.com/office/drawing/2014/main" xmlns="" id="{B2869082-0C90-04CB-8E46-66294FCC324C}"/>
              </a:ext>
            </a:extLst>
          </p:cNvPr>
          <p:cNvPicPr>
            <a:picLocks noChangeAspect="1"/>
          </p:cNvPicPr>
          <p:nvPr/>
        </p:nvPicPr>
        <p:blipFill>
          <a:blip r:embed="rId3"/>
          <a:stretch>
            <a:fillRect/>
          </a:stretch>
        </p:blipFill>
        <p:spPr>
          <a:xfrm>
            <a:off x="140729" y="416152"/>
            <a:ext cx="3789014" cy="4019540"/>
          </a:xfrm>
          <a:prstGeom prst="rect">
            <a:avLst/>
          </a:prstGeom>
        </p:spPr>
      </p:pic>
      <p:pic>
        <p:nvPicPr>
          <p:cNvPr id="8" name="Picture 7">
            <a:extLst>
              <a:ext uri="{FF2B5EF4-FFF2-40B4-BE49-F238E27FC236}">
                <a16:creationId xmlns:a16="http://schemas.microsoft.com/office/drawing/2014/main" xmlns="" id="{7E86D56D-445B-3450-3F44-FF1A66A48228}"/>
              </a:ext>
            </a:extLst>
          </p:cNvPr>
          <p:cNvPicPr>
            <a:picLocks noChangeAspect="1"/>
          </p:cNvPicPr>
          <p:nvPr/>
        </p:nvPicPr>
        <p:blipFill>
          <a:blip r:embed="rId4"/>
          <a:stretch>
            <a:fillRect/>
          </a:stretch>
        </p:blipFill>
        <p:spPr>
          <a:xfrm>
            <a:off x="8467194" y="374848"/>
            <a:ext cx="3584077" cy="4890052"/>
          </a:xfrm>
          <a:prstGeom prst="rect">
            <a:avLst/>
          </a:prstGeom>
        </p:spPr>
      </p:pic>
    </p:spTree>
    <p:extLst>
      <p:ext uri="{BB962C8B-B14F-4D97-AF65-F5344CB8AC3E}">
        <p14:creationId xmlns:p14="http://schemas.microsoft.com/office/powerpoint/2010/main" xmlns="" val="2348222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516B771-6251-C3F3-E2ED-A27A2D7C6D5F}"/>
              </a:ext>
            </a:extLst>
          </p:cNvPr>
          <p:cNvPicPr>
            <a:picLocks noChangeAspect="1"/>
          </p:cNvPicPr>
          <p:nvPr/>
        </p:nvPicPr>
        <p:blipFill>
          <a:blip r:embed="rId2"/>
          <a:stretch>
            <a:fillRect/>
          </a:stretch>
        </p:blipFill>
        <p:spPr>
          <a:xfrm>
            <a:off x="3163482" y="261256"/>
            <a:ext cx="5651107" cy="6383761"/>
          </a:xfrm>
          <a:prstGeom prst="rect">
            <a:avLst/>
          </a:prstGeom>
        </p:spPr>
      </p:pic>
    </p:spTree>
    <p:extLst>
      <p:ext uri="{BB962C8B-B14F-4D97-AF65-F5344CB8AC3E}">
        <p14:creationId xmlns:p14="http://schemas.microsoft.com/office/powerpoint/2010/main" xmlns="" val="2560307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3BE082F-0F83-868B-DF92-168D9A9A554F}"/>
              </a:ext>
            </a:extLst>
          </p:cNvPr>
          <p:cNvSpPr>
            <a:spLocks noGrp="1"/>
          </p:cNvSpPr>
          <p:nvPr>
            <p:ph type="sldNum" sz="quarter" idx="12"/>
          </p:nvPr>
        </p:nvSpPr>
        <p:spPr/>
        <p:txBody>
          <a:bodyPr/>
          <a:lstStyle/>
          <a:p>
            <a:fld id="{48F63A3B-78C7-47BE-AE5E-E10140E04643}" type="slidenum">
              <a:rPr lang="en-US" smtClean="0"/>
              <a:pPr/>
              <a:t>29</a:t>
            </a:fld>
            <a:endParaRPr lang="en-US" dirty="0"/>
          </a:p>
        </p:txBody>
      </p:sp>
      <p:pic>
        <p:nvPicPr>
          <p:cNvPr id="5" name="Picture 4">
            <a:extLst>
              <a:ext uri="{FF2B5EF4-FFF2-40B4-BE49-F238E27FC236}">
                <a16:creationId xmlns:a16="http://schemas.microsoft.com/office/drawing/2014/main" xmlns="" id="{4DE0406E-064E-5C0F-B653-9D94E0B976DF}"/>
              </a:ext>
            </a:extLst>
          </p:cNvPr>
          <p:cNvPicPr>
            <a:picLocks noChangeAspect="1"/>
          </p:cNvPicPr>
          <p:nvPr/>
        </p:nvPicPr>
        <p:blipFill>
          <a:blip r:embed="rId2"/>
          <a:stretch>
            <a:fillRect/>
          </a:stretch>
        </p:blipFill>
        <p:spPr>
          <a:xfrm>
            <a:off x="653143" y="343608"/>
            <a:ext cx="4702628" cy="5943601"/>
          </a:xfrm>
          <a:prstGeom prst="rect">
            <a:avLst/>
          </a:prstGeom>
        </p:spPr>
      </p:pic>
      <p:pic>
        <p:nvPicPr>
          <p:cNvPr id="6" name="Picture 5">
            <a:extLst>
              <a:ext uri="{FF2B5EF4-FFF2-40B4-BE49-F238E27FC236}">
                <a16:creationId xmlns:a16="http://schemas.microsoft.com/office/drawing/2014/main" xmlns="" id="{5FDA049D-C82F-21E2-460C-D9A8D1C67B88}"/>
              </a:ext>
            </a:extLst>
          </p:cNvPr>
          <p:cNvPicPr>
            <a:picLocks noChangeAspect="1"/>
          </p:cNvPicPr>
          <p:nvPr/>
        </p:nvPicPr>
        <p:blipFill>
          <a:blip r:embed="rId3"/>
          <a:stretch>
            <a:fillRect/>
          </a:stretch>
        </p:blipFill>
        <p:spPr>
          <a:xfrm>
            <a:off x="6877877" y="349288"/>
            <a:ext cx="4367539" cy="5608512"/>
          </a:xfrm>
          <a:prstGeom prst="rect">
            <a:avLst/>
          </a:prstGeom>
        </p:spPr>
      </p:pic>
    </p:spTree>
    <p:extLst>
      <p:ext uri="{BB962C8B-B14F-4D97-AF65-F5344CB8AC3E}">
        <p14:creationId xmlns:p14="http://schemas.microsoft.com/office/powerpoint/2010/main" xmlns="" val="4205828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19C2B148-EB95-BDF1-A64A-4F0225540CE1}"/>
              </a:ext>
            </a:extLst>
          </p:cNvPr>
          <p:cNvSpPr>
            <a:spLocks noGrp="1"/>
          </p:cNvSpPr>
          <p:nvPr>
            <p:ph type="title"/>
          </p:nvPr>
        </p:nvSpPr>
        <p:spPr>
          <a:xfrm>
            <a:off x="131618" y="457199"/>
            <a:ext cx="8059700" cy="1219201"/>
          </a:xfrm>
        </p:spPr>
        <p:txBody>
          <a:bodyPr/>
          <a:lstStyle/>
          <a:p>
            <a:r>
              <a:rPr lang="en-US" dirty="0">
                <a:latin typeface="Georgia" panose="02040502050405020303" pitchFamily="18" charset="0"/>
              </a:rPr>
              <a:t/>
            </a:r>
            <a:br>
              <a:rPr lang="en-US" dirty="0">
                <a:latin typeface="Georgia" panose="02040502050405020303" pitchFamily="18" charset="0"/>
              </a:rPr>
            </a:br>
            <a:r>
              <a:rPr lang="el-GR" dirty="0">
                <a:latin typeface="Georgia" panose="02040502050405020303" pitchFamily="18" charset="0"/>
              </a:rPr>
              <a:t/>
            </a:r>
            <a:br>
              <a:rPr lang="el-GR" dirty="0">
                <a:latin typeface="Georgia" panose="02040502050405020303" pitchFamily="18" charset="0"/>
              </a:rPr>
            </a:br>
            <a:r>
              <a:rPr lang="el-GR" dirty="0">
                <a:latin typeface="Georgia" panose="02040502050405020303" pitchFamily="18" charset="0"/>
              </a:rPr>
              <a:t/>
            </a:r>
            <a:br>
              <a:rPr lang="el-GR" dirty="0">
                <a:latin typeface="Georgia" panose="02040502050405020303" pitchFamily="18" charset="0"/>
              </a:rPr>
            </a:br>
            <a:r>
              <a:rPr lang="el-GR" dirty="0">
                <a:latin typeface="Georgia" panose="02040502050405020303" pitchFamily="18" charset="0"/>
              </a:rPr>
              <a:t/>
            </a:r>
            <a:br>
              <a:rPr lang="el-GR" dirty="0">
                <a:latin typeface="Georgia" panose="02040502050405020303" pitchFamily="18" charset="0"/>
              </a:rPr>
            </a:br>
            <a:r>
              <a:rPr lang="el-GR" dirty="0">
                <a:latin typeface="Georgia" panose="02040502050405020303" pitchFamily="18" charset="0"/>
              </a:rPr>
              <a:t/>
            </a:r>
            <a:br>
              <a:rPr lang="el-GR" dirty="0">
                <a:latin typeface="Georgia" panose="02040502050405020303" pitchFamily="18" charset="0"/>
              </a:rPr>
            </a:br>
            <a:r>
              <a:rPr lang="el-GR" dirty="0">
                <a:latin typeface="Georgia" panose="02040502050405020303" pitchFamily="18" charset="0"/>
              </a:rPr>
              <a:t>Το σπιτι μασ</a:t>
            </a:r>
            <a:r>
              <a:rPr lang="en-US" dirty="0">
                <a:latin typeface="Georgia" panose="02040502050405020303" pitchFamily="18" charset="0"/>
              </a:rPr>
              <a:t/>
            </a:r>
            <a:br>
              <a:rPr lang="en-US" dirty="0">
                <a:latin typeface="Georgia" panose="02040502050405020303" pitchFamily="18" charset="0"/>
              </a:rPr>
            </a:br>
            <a:r>
              <a:rPr lang="en-US" dirty="0">
                <a:latin typeface="Georgia" panose="02040502050405020303" pitchFamily="18" charset="0"/>
              </a:rPr>
              <a:t>h </a:t>
            </a:r>
            <a:r>
              <a:rPr lang="el-GR" dirty="0">
                <a:latin typeface="Georgia" panose="02040502050405020303" pitchFamily="18" charset="0"/>
              </a:rPr>
              <a:t>γειτονια μασ</a:t>
            </a:r>
            <a:r>
              <a:rPr lang="en-US" dirty="0">
                <a:latin typeface="Georgia" panose="02040502050405020303" pitchFamily="18" charset="0"/>
              </a:rPr>
              <a:t/>
            </a:r>
            <a:br>
              <a:rPr lang="en-US" dirty="0">
                <a:latin typeface="Georgia" panose="02040502050405020303" pitchFamily="18" charset="0"/>
              </a:rPr>
            </a:br>
            <a:r>
              <a:rPr lang="en-US" dirty="0" err="1">
                <a:latin typeface="Georgia" panose="02040502050405020303" pitchFamily="18" charset="0"/>
              </a:rPr>
              <a:t>perth</a:t>
            </a:r>
            <a:endParaRPr lang="en-US" dirty="0">
              <a:latin typeface="Georgia" panose="02040502050405020303" pitchFamily="18" charset="0"/>
            </a:endParaRPr>
          </a:p>
        </p:txBody>
      </p:sp>
      <p:sp>
        <p:nvSpPr>
          <p:cNvPr id="2" name="Slide Number Placeholder 1">
            <a:extLst>
              <a:ext uri="{FF2B5EF4-FFF2-40B4-BE49-F238E27FC236}">
                <a16:creationId xmlns:a16="http://schemas.microsoft.com/office/drawing/2014/main" xmlns="" id="{F8A920E0-39E7-D884-7B4D-B4FBE0AFDFC6}"/>
              </a:ext>
            </a:extLst>
          </p:cNvPr>
          <p:cNvSpPr>
            <a:spLocks noGrp="1"/>
          </p:cNvSpPr>
          <p:nvPr>
            <p:ph type="sldNum" sz="quarter" idx="10"/>
          </p:nvPr>
        </p:nvSpPr>
        <p:spPr>
          <a:xfrm>
            <a:off x="10438475" y="457199"/>
            <a:ext cx="987552" cy="471489"/>
          </a:xfrm>
        </p:spPr>
        <p:txBody>
          <a:bodyPr anchor="ctr">
            <a:normAutofit/>
          </a:bodyPr>
          <a:lstStyle/>
          <a:p>
            <a:pPr>
              <a:spcAft>
                <a:spcPts val="600"/>
              </a:spcAft>
            </a:pPr>
            <a:fld id="{48F63A3B-78C7-47BE-AE5E-E10140E04643}" type="slidenum">
              <a:rPr lang="en-US" smtClean="0"/>
              <a:pPr>
                <a:spcAft>
                  <a:spcPts val="600"/>
                </a:spcAft>
              </a:pPr>
              <a:t>3</a:t>
            </a:fld>
            <a:endParaRPr lang="en-US"/>
          </a:p>
        </p:txBody>
      </p:sp>
      <p:pic>
        <p:nvPicPr>
          <p:cNvPr id="4" name="Picture 3">
            <a:extLst>
              <a:ext uri="{FF2B5EF4-FFF2-40B4-BE49-F238E27FC236}">
                <a16:creationId xmlns:a16="http://schemas.microsoft.com/office/drawing/2014/main" xmlns="" id="{75F3C06B-8321-0C8B-FDCD-49A448CD0EA0}"/>
              </a:ext>
            </a:extLst>
          </p:cNvPr>
          <p:cNvPicPr>
            <a:picLocks noChangeAspect="1"/>
          </p:cNvPicPr>
          <p:nvPr/>
        </p:nvPicPr>
        <p:blipFill>
          <a:blip r:embed="rId2"/>
          <a:srcRect r="-2" b="14647"/>
          <a:stretch/>
        </p:blipFill>
        <p:spPr>
          <a:xfrm>
            <a:off x="3939683" y="1121690"/>
            <a:ext cx="3869634" cy="3720337"/>
          </a:xfrm>
          <a:prstGeom prst="rect">
            <a:avLst/>
          </a:prstGeom>
          <a:noFill/>
        </p:spPr>
      </p:pic>
      <p:pic>
        <p:nvPicPr>
          <p:cNvPr id="3" name="Picture 2">
            <a:extLst>
              <a:ext uri="{FF2B5EF4-FFF2-40B4-BE49-F238E27FC236}">
                <a16:creationId xmlns:a16="http://schemas.microsoft.com/office/drawing/2014/main" xmlns="" id="{CCF85F8D-4FC7-541E-ED7D-5155E34A97D0}"/>
              </a:ext>
            </a:extLst>
          </p:cNvPr>
          <p:cNvPicPr>
            <a:picLocks noChangeAspect="1"/>
          </p:cNvPicPr>
          <p:nvPr/>
        </p:nvPicPr>
        <p:blipFill>
          <a:blip r:embed="rId3"/>
          <a:srcRect l="21415" r="12361" b="-1"/>
          <a:stretch/>
        </p:blipFill>
        <p:spPr>
          <a:xfrm>
            <a:off x="-1" y="1610253"/>
            <a:ext cx="3888567" cy="5247747"/>
          </a:xfrm>
          <a:prstGeom prst="rect">
            <a:avLst/>
          </a:prstGeom>
          <a:noFill/>
        </p:spPr>
      </p:pic>
      <p:pic>
        <p:nvPicPr>
          <p:cNvPr id="5" name="Picture 4">
            <a:extLst>
              <a:ext uri="{FF2B5EF4-FFF2-40B4-BE49-F238E27FC236}">
                <a16:creationId xmlns:a16="http://schemas.microsoft.com/office/drawing/2014/main" xmlns="" id="{AAE5A42A-AEA1-1248-D4B3-3AB460FC1F60}"/>
              </a:ext>
            </a:extLst>
          </p:cNvPr>
          <p:cNvPicPr>
            <a:picLocks noChangeAspect="1"/>
          </p:cNvPicPr>
          <p:nvPr/>
        </p:nvPicPr>
        <p:blipFill>
          <a:blip r:embed="rId4"/>
          <a:stretch>
            <a:fillRect/>
          </a:stretch>
        </p:blipFill>
        <p:spPr>
          <a:xfrm>
            <a:off x="3939682" y="4932648"/>
            <a:ext cx="3869635" cy="1925352"/>
          </a:xfrm>
          <a:prstGeom prst="rect">
            <a:avLst/>
          </a:prstGeom>
        </p:spPr>
      </p:pic>
      <p:pic>
        <p:nvPicPr>
          <p:cNvPr id="6" name="Picture 5">
            <a:extLst>
              <a:ext uri="{FF2B5EF4-FFF2-40B4-BE49-F238E27FC236}">
                <a16:creationId xmlns:a16="http://schemas.microsoft.com/office/drawing/2014/main" xmlns="" id="{2E72764D-4199-21CF-1ACC-0B0326C94896}"/>
              </a:ext>
            </a:extLst>
          </p:cNvPr>
          <p:cNvPicPr>
            <a:picLocks noChangeAspect="1"/>
          </p:cNvPicPr>
          <p:nvPr/>
        </p:nvPicPr>
        <p:blipFill>
          <a:blip r:embed="rId5"/>
          <a:stretch>
            <a:fillRect/>
          </a:stretch>
        </p:blipFill>
        <p:spPr>
          <a:xfrm>
            <a:off x="7860432" y="3311151"/>
            <a:ext cx="4331567" cy="3504254"/>
          </a:xfrm>
          <a:prstGeom prst="rect">
            <a:avLst/>
          </a:prstGeom>
        </p:spPr>
      </p:pic>
      <p:pic>
        <p:nvPicPr>
          <p:cNvPr id="7" name="Picture 6">
            <a:extLst>
              <a:ext uri="{FF2B5EF4-FFF2-40B4-BE49-F238E27FC236}">
                <a16:creationId xmlns:a16="http://schemas.microsoft.com/office/drawing/2014/main" xmlns="" id="{0690F896-C485-FD06-3C43-79AD31062253}"/>
              </a:ext>
            </a:extLst>
          </p:cNvPr>
          <p:cNvPicPr>
            <a:picLocks noChangeAspect="1"/>
          </p:cNvPicPr>
          <p:nvPr/>
        </p:nvPicPr>
        <p:blipFill>
          <a:blip r:embed="rId6"/>
          <a:stretch>
            <a:fillRect/>
          </a:stretch>
        </p:blipFill>
        <p:spPr>
          <a:xfrm>
            <a:off x="7860432" y="-1"/>
            <a:ext cx="4331567" cy="3220509"/>
          </a:xfrm>
          <a:prstGeom prst="rect">
            <a:avLst/>
          </a:prstGeom>
        </p:spPr>
      </p:pic>
    </p:spTree>
    <p:extLst>
      <p:ext uri="{BB962C8B-B14F-4D97-AF65-F5344CB8AC3E}">
        <p14:creationId xmlns:p14="http://schemas.microsoft.com/office/powerpoint/2010/main" xmlns="" val="1571604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CBE60FA-CB03-812F-C605-3A14F0C7BC6C}"/>
              </a:ext>
            </a:extLst>
          </p:cNvPr>
          <p:cNvSpPr>
            <a:spLocks noGrp="1"/>
          </p:cNvSpPr>
          <p:nvPr>
            <p:ph type="sldNum" sz="quarter" idx="12"/>
          </p:nvPr>
        </p:nvSpPr>
        <p:spPr/>
        <p:txBody>
          <a:bodyPr/>
          <a:lstStyle/>
          <a:p>
            <a:fld id="{48F63A3B-78C7-47BE-AE5E-E10140E04643}" type="slidenum">
              <a:rPr lang="en-US" smtClean="0"/>
              <a:pPr/>
              <a:t>30</a:t>
            </a:fld>
            <a:endParaRPr lang="en-US" dirty="0"/>
          </a:p>
        </p:txBody>
      </p:sp>
      <p:pic>
        <p:nvPicPr>
          <p:cNvPr id="6" name="Picture 5">
            <a:extLst>
              <a:ext uri="{FF2B5EF4-FFF2-40B4-BE49-F238E27FC236}">
                <a16:creationId xmlns:a16="http://schemas.microsoft.com/office/drawing/2014/main" xmlns="" id="{DA6D1353-3F06-06BD-D752-EBD147E380C5}"/>
              </a:ext>
            </a:extLst>
          </p:cNvPr>
          <p:cNvPicPr>
            <a:picLocks noChangeAspect="1"/>
          </p:cNvPicPr>
          <p:nvPr/>
        </p:nvPicPr>
        <p:blipFill>
          <a:blip r:embed="rId2"/>
          <a:stretch>
            <a:fillRect/>
          </a:stretch>
        </p:blipFill>
        <p:spPr>
          <a:xfrm>
            <a:off x="8148194" y="673020"/>
            <a:ext cx="3930216" cy="5105873"/>
          </a:xfrm>
          <a:prstGeom prst="rect">
            <a:avLst/>
          </a:prstGeom>
        </p:spPr>
      </p:pic>
      <p:pic>
        <p:nvPicPr>
          <p:cNvPr id="7" name="Picture 6">
            <a:extLst>
              <a:ext uri="{FF2B5EF4-FFF2-40B4-BE49-F238E27FC236}">
                <a16:creationId xmlns:a16="http://schemas.microsoft.com/office/drawing/2014/main" xmlns="" id="{C63E9326-A879-1C57-0706-A701623A1AC8}"/>
              </a:ext>
            </a:extLst>
          </p:cNvPr>
          <p:cNvPicPr>
            <a:picLocks noChangeAspect="1"/>
          </p:cNvPicPr>
          <p:nvPr/>
        </p:nvPicPr>
        <p:blipFill>
          <a:blip r:embed="rId3"/>
          <a:stretch>
            <a:fillRect/>
          </a:stretch>
        </p:blipFill>
        <p:spPr>
          <a:xfrm>
            <a:off x="3765510" y="457199"/>
            <a:ext cx="4163075" cy="5421087"/>
          </a:xfrm>
          <a:prstGeom prst="rect">
            <a:avLst/>
          </a:prstGeom>
        </p:spPr>
      </p:pic>
      <p:pic>
        <p:nvPicPr>
          <p:cNvPr id="10" name="Picture 9">
            <a:extLst>
              <a:ext uri="{FF2B5EF4-FFF2-40B4-BE49-F238E27FC236}">
                <a16:creationId xmlns:a16="http://schemas.microsoft.com/office/drawing/2014/main" xmlns="" id="{078BDE53-0B46-DB50-ACAB-35892338E060}"/>
              </a:ext>
            </a:extLst>
          </p:cNvPr>
          <p:cNvPicPr>
            <a:picLocks noChangeAspect="1"/>
          </p:cNvPicPr>
          <p:nvPr/>
        </p:nvPicPr>
        <p:blipFill>
          <a:blip r:embed="rId4"/>
          <a:stretch>
            <a:fillRect/>
          </a:stretch>
        </p:blipFill>
        <p:spPr>
          <a:xfrm>
            <a:off x="113590" y="673020"/>
            <a:ext cx="3549690" cy="4989444"/>
          </a:xfrm>
          <a:prstGeom prst="rect">
            <a:avLst/>
          </a:prstGeom>
        </p:spPr>
      </p:pic>
    </p:spTree>
    <p:extLst>
      <p:ext uri="{BB962C8B-B14F-4D97-AF65-F5344CB8AC3E}">
        <p14:creationId xmlns:p14="http://schemas.microsoft.com/office/powerpoint/2010/main" xmlns="" val="207441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6E8540D-E69A-66AC-01C6-1447499A6022}"/>
              </a:ext>
            </a:extLst>
          </p:cNvPr>
          <p:cNvSpPr>
            <a:spLocks noGrp="1"/>
          </p:cNvSpPr>
          <p:nvPr>
            <p:ph type="sldNum" sz="quarter" idx="12"/>
          </p:nvPr>
        </p:nvSpPr>
        <p:spPr/>
        <p:txBody>
          <a:bodyPr/>
          <a:lstStyle/>
          <a:p>
            <a:fld id="{48F63A3B-78C7-47BE-AE5E-E10140E04643}" type="slidenum">
              <a:rPr lang="en-US" smtClean="0"/>
              <a:pPr/>
              <a:t>31</a:t>
            </a:fld>
            <a:endParaRPr lang="en-US" dirty="0"/>
          </a:p>
        </p:txBody>
      </p:sp>
      <p:pic>
        <p:nvPicPr>
          <p:cNvPr id="3" name="Picture 2">
            <a:extLst>
              <a:ext uri="{FF2B5EF4-FFF2-40B4-BE49-F238E27FC236}">
                <a16:creationId xmlns:a16="http://schemas.microsoft.com/office/drawing/2014/main" xmlns="" id="{E3060D8F-5E34-AC08-353E-C971CA9200D8}"/>
              </a:ext>
            </a:extLst>
          </p:cNvPr>
          <p:cNvPicPr>
            <a:picLocks noChangeAspect="1"/>
          </p:cNvPicPr>
          <p:nvPr/>
        </p:nvPicPr>
        <p:blipFill>
          <a:blip r:embed="rId2"/>
          <a:stretch>
            <a:fillRect/>
          </a:stretch>
        </p:blipFill>
        <p:spPr>
          <a:xfrm>
            <a:off x="3939683" y="963809"/>
            <a:ext cx="4159287" cy="5011027"/>
          </a:xfrm>
          <a:prstGeom prst="rect">
            <a:avLst/>
          </a:prstGeom>
        </p:spPr>
      </p:pic>
      <p:pic>
        <p:nvPicPr>
          <p:cNvPr id="4" name="Picture 3">
            <a:extLst>
              <a:ext uri="{FF2B5EF4-FFF2-40B4-BE49-F238E27FC236}">
                <a16:creationId xmlns:a16="http://schemas.microsoft.com/office/drawing/2014/main" xmlns="" id="{86AB1562-807A-8914-E684-B9542D923871}"/>
              </a:ext>
            </a:extLst>
          </p:cNvPr>
          <p:cNvPicPr>
            <a:picLocks noChangeAspect="1"/>
          </p:cNvPicPr>
          <p:nvPr/>
        </p:nvPicPr>
        <p:blipFill>
          <a:blip r:embed="rId3"/>
          <a:stretch>
            <a:fillRect/>
          </a:stretch>
        </p:blipFill>
        <p:spPr>
          <a:xfrm>
            <a:off x="187425" y="85192"/>
            <a:ext cx="3562652" cy="3146445"/>
          </a:xfrm>
          <a:prstGeom prst="rect">
            <a:avLst/>
          </a:prstGeom>
        </p:spPr>
      </p:pic>
      <p:pic>
        <p:nvPicPr>
          <p:cNvPr id="5" name="Picture 4">
            <a:extLst>
              <a:ext uri="{FF2B5EF4-FFF2-40B4-BE49-F238E27FC236}">
                <a16:creationId xmlns:a16="http://schemas.microsoft.com/office/drawing/2014/main" xmlns="" id="{DBFB1102-01F9-FAD2-82DE-26EE896E6429}"/>
              </a:ext>
            </a:extLst>
          </p:cNvPr>
          <p:cNvPicPr>
            <a:picLocks noChangeAspect="1"/>
          </p:cNvPicPr>
          <p:nvPr/>
        </p:nvPicPr>
        <p:blipFill>
          <a:blip r:embed="rId4"/>
          <a:stretch>
            <a:fillRect/>
          </a:stretch>
        </p:blipFill>
        <p:spPr>
          <a:xfrm>
            <a:off x="8252318" y="357809"/>
            <a:ext cx="3808535" cy="6105466"/>
          </a:xfrm>
          <a:prstGeom prst="rect">
            <a:avLst/>
          </a:prstGeom>
        </p:spPr>
      </p:pic>
      <p:pic>
        <p:nvPicPr>
          <p:cNvPr id="6" name="Picture 5">
            <a:extLst>
              <a:ext uri="{FF2B5EF4-FFF2-40B4-BE49-F238E27FC236}">
                <a16:creationId xmlns:a16="http://schemas.microsoft.com/office/drawing/2014/main" xmlns="" id="{30E44A1D-1974-5BA2-72C5-EDB27E0E6D8E}"/>
              </a:ext>
            </a:extLst>
          </p:cNvPr>
          <p:cNvPicPr>
            <a:picLocks noChangeAspect="1"/>
          </p:cNvPicPr>
          <p:nvPr/>
        </p:nvPicPr>
        <p:blipFill>
          <a:blip r:embed="rId5"/>
          <a:stretch>
            <a:fillRect/>
          </a:stretch>
        </p:blipFill>
        <p:spPr>
          <a:xfrm>
            <a:off x="187425" y="3429000"/>
            <a:ext cx="3562652" cy="3221698"/>
          </a:xfrm>
          <a:prstGeom prst="rect">
            <a:avLst/>
          </a:prstGeom>
        </p:spPr>
      </p:pic>
    </p:spTree>
    <p:extLst>
      <p:ext uri="{BB962C8B-B14F-4D97-AF65-F5344CB8AC3E}">
        <p14:creationId xmlns:p14="http://schemas.microsoft.com/office/powerpoint/2010/main" xmlns="" val="3651087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9D22C5-0C9E-B582-A8FE-B45E70A01E7F}"/>
              </a:ext>
            </a:extLst>
          </p:cNvPr>
          <p:cNvSpPr>
            <a:spLocks noGrp="1"/>
          </p:cNvSpPr>
          <p:nvPr>
            <p:ph type="ctrTitle"/>
          </p:nvPr>
        </p:nvSpPr>
        <p:spPr>
          <a:xfrm>
            <a:off x="914401" y="2050300"/>
            <a:ext cx="6338324" cy="1378699"/>
          </a:xfrm>
        </p:spPr>
        <p:txBody>
          <a:bodyPr/>
          <a:lstStyle/>
          <a:p>
            <a:r>
              <a:rPr lang="en-US" dirty="0"/>
              <a:t> </a:t>
            </a:r>
            <a:br>
              <a:rPr lang="en-US" dirty="0"/>
            </a:br>
            <a:r>
              <a:rPr lang="el-GR" sz="4400" cap="none" dirty="0">
                <a:latin typeface="Georgia" panose="02040502050405020303" pitchFamily="18" charset="0"/>
              </a:rPr>
              <a:t>Ευχαριστώ πολύ για την προσοχή σας !</a:t>
            </a:r>
            <a:endParaRPr lang="en-US" sz="4400" dirty="0">
              <a:latin typeface="Georgia" panose="02040502050405020303" pitchFamily="18" charset="0"/>
            </a:endParaRPr>
          </a:p>
        </p:txBody>
      </p:sp>
      <p:sp>
        <p:nvSpPr>
          <p:cNvPr id="3" name="Subtitle 2">
            <a:extLst>
              <a:ext uri="{FF2B5EF4-FFF2-40B4-BE49-F238E27FC236}">
                <a16:creationId xmlns:a16="http://schemas.microsoft.com/office/drawing/2014/main" xmlns="" id="{D8B5CEF2-E667-BBB5-2EA6-C06F93B6DE12}"/>
              </a:ext>
            </a:extLst>
          </p:cNvPr>
          <p:cNvSpPr>
            <a:spLocks noGrp="1"/>
          </p:cNvSpPr>
          <p:nvPr>
            <p:ph type="subTitle" idx="1"/>
          </p:nvPr>
        </p:nvSpPr>
        <p:spPr>
          <a:xfrm>
            <a:off x="914401" y="3813606"/>
            <a:ext cx="5715000" cy="2234642"/>
          </a:xfrm>
        </p:spPr>
        <p:txBody>
          <a:bodyPr/>
          <a:lstStyle/>
          <a:p>
            <a:endParaRPr lang="el-GR" dirty="0"/>
          </a:p>
          <a:p>
            <a:endParaRPr lang="el-GR" dirty="0"/>
          </a:p>
          <a:p>
            <a:endParaRPr lang="el-GR" dirty="0"/>
          </a:p>
          <a:p>
            <a:endParaRPr lang="el-GR" dirty="0"/>
          </a:p>
          <a:p>
            <a:r>
              <a:rPr lang="el-GR" dirty="0">
                <a:latin typeface="Georgia" panose="02040502050405020303" pitchFamily="18" charset="0"/>
              </a:rPr>
              <a:t>Κατερίνα   Φωτιάδου</a:t>
            </a:r>
            <a:endParaRPr lang="en-US" dirty="0">
              <a:latin typeface="Georgia" panose="02040502050405020303" pitchFamily="18" charset="0"/>
            </a:endParaRPr>
          </a:p>
        </p:txBody>
      </p:sp>
    </p:spTree>
    <p:extLst>
      <p:ext uri="{BB962C8B-B14F-4D97-AF65-F5344CB8AC3E}">
        <p14:creationId xmlns:p14="http://schemas.microsoft.com/office/powerpoint/2010/main" xmlns="" val="1973173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AE7D4F-4421-076E-5BD2-54E57CE88691}"/>
              </a:ext>
            </a:extLst>
          </p:cNvPr>
          <p:cNvSpPr>
            <a:spLocks noGrp="1"/>
          </p:cNvSpPr>
          <p:nvPr>
            <p:ph type="title"/>
          </p:nvPr>
        </p:nvSpPr>
        <p:spPr>
          <a:xfrm>
            <a:off x="758952" y="1"/>
            <a:ext cx="10671048" cy="755374"/>
          </a:xfrm>
        </p:spPr>
        <p:txBody>
          <a:bodyPr/>
          <a:lstStyle/>
          <a:p>
            <a:r>
              <a:rPr lang="en-US" dirty="0">
                <a:latin typeface="Georgia" panose="02040502050405020303" pitchFamily="18" charset="0"/>
              </a:rPr>
              <a:t>Perth  </a:t>
            </a:r>
            <a:r>
              <a:rPr lang="en-US" dirty="0" err="1">
                <a:latin typeface="Georgia" panose="02040502050405020303" pitchFamily="18" charset="0"/>
              </a:rPr>
              <a:t>scotland</a:t>
            </a:r>
            <a:endParaRPr lang="en-US" dirty="0">
              <a:latin typeface="Georgia" panose="02040502050405020303" pitchFamily="18" charset="0"/>
            </a:endParaRPr>
          </a:p>
        </p:txBody>
      </p:sp>
      <p:sp>
        <p:nvSpPr>
          <p:cNvPr id="3" name="Slide Number Placeholder 2">
            <a:extLst>
              <a:ext uri="{FF2B5EF4-FFF2-40B4-BE49-F238E27FC236}">
                <a16:creationId xmlns:a16="http://schemas.microsoft.com/office/drawing/2014/main" xmlns="" id="{6A67DC6B-82EE-33B3-3421-7B762D1EF9B7}"/>
              </a:ext>
            </a:extLst>
          </p:cNvPr>
          <p:cNvSpPr>
            <a:spLocks noGrp="1"/>
          </p:cNvSpPr>
          <p:nvPr>
            <p:ph type="sldNum" sz="quarter" idx="12"/>
          </p:nvPr>
        </p:nvSpPr>
        <p:spPr/>
        <p:txBody>
          <a:bodyPr/>
          <a:lstStyle/>
          <a:p>
            <a:fld id="{48F63A3B-78C7-47BE-AE5E-E10140E04643}" type="slidenum">
              <a:rPr lang="en-US" smtClean="0"/>
              <a:pPr/>
              <a:t>4</a:t>
            </a:fld>
            <a:endParaRPr lang="en-US" dirty="0"/>
          </a:p>
        </p:txBody>
      </p:sp>
      <p:pic>
        <p:nvPicPr>
          <p:cNvPr id="4" name="Picture 3">
            <a:extLst>
              <a:ext uri="{FF2B5EF4-FFF2-40B4-BE49-F238E27FC236}">
                <a16:creationId xmlns:a16="http://schemas.microsoft.com/office/drawing/2014/main" xmlns="" id="{96C876EE-DA6C-781B-DB93-680C3FAA1774}"/>
              </a:ext>
            </a:extLst>
          </p:cNvPr>
          <p:cNvPicPr>
            <a:picLocks noChangeAspect="1"/>
          </p:cNvPicPr>
          <p:nvPr/>
        </p:nvPicPr>
        <p:blipFill>
          <a:blip r:embed="rId2"/>
          <a:stretch>
            <a:fillRect/>
          </a:stretch>
        </p:blipFill>
        <p:spPr>
          <a:xfrm>
            <a:off x="0" y="0"/>
            <a:ext cx="3475856" cy="3561048"/>
          </a:xfrm>
          <a:prstGeom prst="rect">
            <a:avLst/>
          </a:prstGeom>
        </p:spPr>
      </p:pic>
      <p:pic>
        <p:nvPicPr>
          <p:cNvPr id="5" name="Picture 4">
            <a:extLst>
              <a:ext uri="{FF2B5EF4-FFF2-40B4-BE49-F238E27FC236}">
                <a16:creationId xmlns:a16="http://schemas.microsoft.com/office/drawing/2014/main" xmlns="" id="{6483C10E-9230-2DB8-6A58-2C5BE71EA549}"/>
              </a:ext>
            </a:extLst>
          </p:cNvPr>
          <p:cNvPicPr>
            <a:picLocks noChangeAspect="1"/>
          </p:cNvPicPr>
          <p:nvPr/>
        </p:nvPicPr>
        <p:blipFill>
          <a:blip r:embed="rId3"/>
          <a:stretch>
            <a:fillRect/>
          </a:stretch>
        </p:blipFill>
        <p:spPr>
          <a:xfrm>
            <a:off x="4134678" y="3708717"/>
            <a:ext cx="3981332" cy="3092488"/>
          </a:xfrm>
          <a:prstGeom prst="rect">
            <a:avLst/>
          </a:prstGeom>
        </p:spPr>
      </p:pic>
      <p:pic>
        <p:nvPicPr>
          <p:cNvPr id="6" name="Picture 5">
            <a:extLst>
              <a:ext uri="{FF2B5EF4-FFF2-40B4-BE49-F238E27FC236}">
                <a16:creationId xmlns:a16="http://schemas.microsoft.com/office/drawing/2014/main" xmlns="" id="{21FC170F-71A3-F882-99E8-1A292B85B055}"/>
              </a:ext>
            </a:extLst>
          </p:cNvPr>
          <p:cNvPicPr>
            <a:picLocks noChangeAspect="1"/>
          </p:cNvPicPr>
          <p:nvPr/>
        </p:nvPicPr>
        <p:blipFill>
          <a:blip r:embed="rId4"/>
          <a:stretch>
            <a:fillRect/>
          </a:stretch>
        </p:blipFill>
        <p:spPr>
          <a:xfrm>
            <a:off x="8716144" y="0"/>
            <a:ext cx="3475856" cy="3429000"/>
          </a:xfrm>
          <a:prstGeom prst="rect">
            <a:avLst/>
          </a:prstGeom>
        </p:spPr>
      </p:pic>
      <p:pic>
        <p:nvPicPr>
          <p:cNvPr id="7" name="Picture 6">
            <a:extLst>
              <a:ext uri="{FF2B5EF4-FFF2-40B4-BE49-F238E27FC236}">
                <a16:creationId xmlns:a16="http://schemas.microsoft.com/office/drawing/2014/main" xmlns="" id="{378BDBE5-4E47-B64C-1BEF-1C8CB3809FC5}"/>
              </a:ext>
            </a:extLst>
          </p:cNvPr>
          <p:cNvPicPr>
            <a:picLocks noChangeAspect="1"/>
          </p:cNvPicPr>
          <p:nvPr/>
        </p:nvPicPr>
        <p:blipFill>
          <a:blip r:embed="rId5"/>
          <a:stretch>
            <a:fillRect/>
          </a:stretch>
        </p:blipFill>
        <p:spPr>
          <a:xfrm>
            <a:off x="8740756" y="3651921"/>
            <a:ext cx="3519399" cy="3149283"/>
          </a:xfrm>
          <a:prstGeom prst="rect">
            <a:avLst/>
          </a:prstGeom>
        </p:spPr>
      </p:pic>
      <p:pic>
        <p:nvPicPr>
          <p:cNvPr id="8" name="Picture 7">
            <a:extLst>
              <a:ext uri="{FF2B5EF4-FFF2-40B4-BE49-F238E27FC236}">
                <a16:creationId xmlns:a16="http://schemas.microsoft.com/office/drawing/2014/main" xmlns="" id="{84B3BC2A-C2F9-54A5-4793-A05D41331C49}"/>
              </a:ext>
            </a:extLst>
          </p:cNvPr>
          <p:cNvPicPr>
            <a:picLocks noChangeAspect="1"/>
          </p:cNvPicPr>
          <p:nvPr/>
        </p:nvPicPr>
        <p:blipFill>
          <a:blip r:embed="rId6"/>
          <a:stretch>
            <a:fillRect/>
          </a:stretch>
        </p:blipFill>
        <p:spPr>
          <a:xfrm>
            <a:off x="0" y="3708717"/>
            <a:ext cx="3475856" cy="3149284"/>
          </a:xfrm>
          <a:prstGeom prst="rect">
            <a:avLst/>
          </a:prstGeom>
        </p:spPr>
      </p:pic>
      <p:pic>
        <p:nvPicPr>
          <p:cNvPr id="9" name="Picture 8">
            <a:extLst>
              <a:ext uri="{FF2B5EF4-FFF2-40B4-BE49-F238E27FC236}">
                <a16:creationId xmlns:a16="http://schemas.microsoft.com/office/drawing/2014/main" xmlns="" id="{C9C58392-BC5F-D872-82EF-24D9182A59B7}"/>
              </a:ext>
            </a:extLst>
          </p:cNvPr>
          <p:cNvPicPr>
            <a:picLocks noChangeAspect="1"/>
          </p:cNvPicPr>
          <p:nvPr/>
        </p:nvPicPr>
        <p:blipFill>
          <a:blip r:embed="rId7"/>
          <a:stretch>
            <a:fillRect/>
          </a:stretch>
        </p:blipFill>
        <p:spPr>
          <a:xfrm>
            <a:off x="3634882" y="744855"/>
            <a:ext cx="4941168" cy="2694666"/>
          </a:xfrm>
          <a:prstGeom prst="rect">
            <a:avLst/>
          </a:prstGeom>
        </p:spPr>
      </p:pic>
    </p:spTree>
    <p:extLst>
      <p:ext uri="{BB962C8B-B14F-4D97-AF65-F5344CB8AC3E}">
        <p14:creationId xmlns:p14="http://schemas.microsoft.com/office/powerpoint/2010/main" xmlns="" val="264460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46ABAF6F-05B3-18E1-CDE6-BDB1A9B0128F}"/>
              </a:ext>
            </a:extLst>
          </p:cNvPr>
          <p:cNvSpPr>
            <a:spLocks noGrp="1"/>
          </p:cNvSpPr>
          <p:nvPr>
            <p:ph type="title"/>
          </p:nvPr>
        </p:nvSpPr>
        <p:spPr>
          <a:xfrm>
            <a:off x="4134679" y="593376"/>
            <a:ext cx="7178892" cy="1476683"/>
          </a:xfrm>
        </p:spPr>
        <p:txBody>
          <a:bodyPr/>
          <a:lstStyle/>
          <a:p>
            <a:r>
              <a:rPr lang="el-GR" dirty="0">
                <a:solidFill>
                  <a:schemeClr val="accent6">
                    <a:lumMod val="50000"/>
                  </a:schemeClr>
                </a:solidFill>
                <a:latin typeface="Georgia" panose="02040502050405020303" pitchFamily="18" charset="0"/>
              </a:rPr>
              <a:t>Γιατι ολοι χρειαζονται καποιον </a:t>
            </a:r>
            <a:endParaRPr lang="en-US" dirty="0">
              <a:solidFill>
                <a:schemeClr val="accent6">
                  <a:lumMod val="50000"/>
                </a:schemeClr>
              </a:solidFill>
              <a:latin typeface="Georgia" panose="02040502050405020303" pitchFamily="18" charset="0"/>
            </a:endParaRPr>
          </a:p>
        </p:txBody>
      </p:sp>
      <p:pic>
        <p:nvPicPr>
          <p:cNvPr id="3" name="Picture 2">
            <a:extLst>
              <a:ext uri="{FF2B5EF4-FFF2-40B4-BE49-F238E27FC236}">
                <a16:creationId xmlns:a16="http://schemas.microsoft.com/office/drawing/2014/main" xmlns="" id="{CDE6A967-1528-6126-ED8E-122EC38774A5}"/>
              </a:ext>
            </a:extLst>
          </p:cNvPr>
          <p:cNvPicPr>
            <a:picLocks noChangeAspect="1"/>
          </p:cNvPicPr>
          <p:nvPr/>
        </p:nvPicPr>
        <p:blipFill>
          <a:blip r:embed="rId2"/>
          <a:srcRect t="32364" b="17550"/>
          <a:stretch/>
        </p:blipFill>
        <p:spPr>
          <a:xfrm>
            <a:off x="687220" y="2316067"/>
            <a:ext cx="10738807" cy="4328952"/>
          </a:xfrm>
          <a:prstGeom prst="rect">
            <a:avLst/>
          </a:prstGeom>
          <a:noFill/>
        </p:spPr>
      </p:pic>
      <p:pic>
        <p:nvPicPr>
          <p:cNvPr id="4" name="Εικόνα 1" descr="Carr Gomm">
            <a:extLst>
              <a:ext uri="{FF2B5EF4-FFF2-40B4-BE49-F238E27FC236}">
                <a16:creationId xmlns:a16="http://schemas.microsoft.com/office/drawing/2014/main" xmlns="" id="{F2CF969F-AB1D-3EBE-2AF3-93DC5512D43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0040" y="437322"/>
            <a:ext cx="3536996" cy="17606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98334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2B29E4-701E-D89E-EC37-CD4AC1171051}"/>
              </a:ext>
            </a:extLst>
          </p:cNvPr>
          <p:cNvSpPr>
            <a:spLocks noGrp="1"/>
          </p:cNvSpPr>
          <p:nvPr>
            <p:ph type="title"/>
          </p:nvPr>
        </p:nvSpPr>
        <p:spPr>
          <a:xfrm>
            <a:off x="914400" y="593376"/>
            <a:ext cx="10511627" cy="1309258"/>
          </a:xfrm>
        </p:spPr>
        <p:txBody>
          <a:bodyPr/>
          <a:lstStyle/>
          <a:p>
            <a:r>
              <a:rPr kumimoji="0" lang="en-US" altLang="en-US" sz="36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kumimoji="0" lang="en-US" altLang="en-US" sz="3600" b="1" i="0" u="none" strike="noStrike" cap="none" normalizeH="0" baseline="0" dirty="0">
                <a:ln>
                  <a:noFill/>
                </a:ln>
                <a:solidFill>
                  <a:schemeClr val="tx1"/>
                </a:solidFill>
                <a:effectLst/>
                <a:latin typeface="Georgia" panose="02040502050405020303" pitchFamily="18" charset="0"/>
              </a:rPr>
              <a:t/>
            </a:r>
            <a:br>
              <a:rPr kumimoji="0" lang="en-US" altLang="en-US" sz="3600" b="1" i="0" u="none" strike="noStrike" cap="none" normalizeH="0" baseline="0" dirty="0">
                <a:ln>
                  <a:noFill/>
                </a:ln>
                <a:solidFill>
                  <a:schemeClr val="tx1"/>
                </a:solidFill>
                <a:effectLst/>
                <a:latin typeface="Georgia" panose="02040502050405020303" pitchFamily="18" charset="0"/>
              </a:rPr>
            </a:br>
            <a:endParaRPr lang="en-US" dirty="0">
              <a:latin typeface="Georgia" panose="02040502050405020303" pitchFamily="18" charset="0"/>
            </a:endParaRPr>
          </a:p>
        </p:txBody>
      </p:sp>
      <p:sp>
        <p:nvSpPr>
          <p:cNvPr id="3" name="Content Placeholder 2">
            <a:extLst>
              <a:ext uri="{FF2B5EF4-FFF2-40B4-BE49-F238E27FC236}">
                <a16:creationId xmlns:a16="http://schemas.microsoft.com/office/drawing/2014/main" xmlns="" id="{98E72D33-FEAF-14AA-678F-03DA039D3E9E}"/>
              </a:ext>
            </a:extLst>
          </p:cNvPr>
          <p:cNvSpPr>
            <a:spLocks noGrp="1"/>
          </p:cNvSpPr>
          <p:nvPr>
            <p:ph sz="quarter" idx="4"/>
          </p:nvPr>
        </p:nvSpPr>
        <p:spPr>
          <a:xfrm>
            <a:off x="653144" y="1902634"/>
            <a:ext cx="10813774" cy="4569160"/>
          </a:xfrm>
        </p:spPr>
        <p:txBody>
          <a:bodyPr>
            <a:normAutofit lnSpcReduction="10000"/>
          </a:bodyPr>
          <a:lstStyle/>
          <a:p>
            <a:pPr algn="just" defTabSz="914400"/>
            <a:endParaRPr lang="el-GR" sz="2000" kern="100" dirty="0">
              <a:effectLst/>
              <a:latin typeface="Aptos" panose="020B0004020202020204" pitchFamily="34" charset="0"/>
              <a:ea typeface="Aptos" panose="020B0004020202020204" pitchFamily="34" charset="0"/>
              <a:cs typeface="Times New Roman" panose="02020603050405020304" pitchFamily="18" charset="0"/>
            </a:endParaRPr>
          </a:p>
          <a:p>
            <a:pPr algn="just" defTabSz="914400"/>
            <a:r>
              <a:rPr lang="el-GR" sz="2400" kern="100" dirty="0">
                <a:effectLst/>
                <a:latin typeface="Georgia" panose="02040502050405020303" pitchFamily="18" charset="0"/>
                <a:ea typeface="Aptos" panose="020B0004020202020204" pitchFamily="34" charset="0"/>
                <a:cs typeface="Times New Roman" panose="02020603050405020304" pitchFamily="18" charset="0"/>
              </a:rPr>
              <a:t>Η Carr Gomm είναι μια </a:t>
            </a:r>
            <a:r>
              <a:rPr lang="el-GR" sz="2400" b="1" kern="100" dirty="0">
                <a:effectLst/>
                <a:latin typeface="Georgia" panose="02040502050405020303" pitchFamily="18" charset="0"/>
                <a:ea typeface="Aptos" panose="020B0004020202020204" pitchFamily="34" charset="0"/>
                <a:cs typeface="Times New Roman" panose="02020603050405020304" pitchFamily="18" charset="0"/>
              </a:rPr>
              <a:t>κορυφαία σκωτσέζικη φιλανθρωπική οργάνωση </a:t>
            </a:r>
            <a:r>
              <a:rPr lang="el-GR" sz="2400" kern="100" dirty="0">
                <a:effectLst/>
                <a:latin typeface="Georgia" panose="02040502050405020303" pitchFamily="18" charset="0"/>
                <a:ea typeface="Aptos" panose="020B0004020202020204" pitchFamily="34" charset="0"/>
                <a:cs typeface="Times New Roman" panose="02020603050405020304" pitchFamily="18" charset="0"/>
              </a:rPr>
              <a:t>κοινωνικής φροντίδας και κοινοτικής ανάπτυξης εδώ και 25 χρόνια. Παρέχει ανθρωποκεντρική υποστήριξη σε πάνω από </a:t>
            </a:r>
            <a:r>
              <a:rPr lang="el-GR" sz="2400" b="1" kern="100" dirty="0">
                <a:effectLst/>
                <a:latin typeface="Georgia" panose="02040502050405020303" pitchFamily="18" charset="0"/>
                <a:ea typeface="Aptos" panose="020B0004020202020204" pitchFamily="34" charset="0"/>
                <a:cs typeface="Times New Roman" panose="02020603050405020304" pitchFamily="18" charset="0"/>
              </a:rPr>
              <a:t>4000 άτομα</a:t>
            </a:r>
            <a:r>
              <a:rPr lang="el-GR" sz="2400" kern="100" dirty="0">
                <a:effectLst/>
                <a:latin typeface="Georgia" panose="02040502050405020303" pitchFamily="18" charset="0"/>
                <a:ea typeface="Aptos" panose="020B0004020202020204" pitchFamily="34" charset="0"/>
                <a:cs typeface="Times New Roman" panose="02020603050405020304" pitchFamily="18" charset="0"/>
              </a:rPr>
              <a:t>, ώστε να μπορούν να ζήσουν την  ζωή τους με τις καλύτερες δυνατές προϋποθέσεις. </a:t>
            </a:r>
            <a:endParaRPr lang="en-US" sz="24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l-GR" altLang="en-US" sz="2400" b="0" i="0" u="none" strike="noStrike" cap="none" normalizeH="0" baseline="0" dirty="0">
              <a:ln>
                <a:noFill/>
              </a:ln>
              <a:solidFill>
                <a:schemeClr val="tx1"/>
              </a:solidFill>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l-GR" altLang="en-US" sz="2400" b="0" i="0" u="none" strike="noStrike" cap="none" normalizeH="0" baseline="0" dirty="0">
                <a:ln>
                  <a:noFill/>
                </a:ln>
                <a:solidFill>
                  <a:schemeClr val="tx1"/>
                </a:solidFill>
                <a:effectLst/>
                <a:latin typeface="Georgia" panose="02040502050405020303" pitchFamily="18" charset="0"/>
                <a:ea typeface="Aptos" panose="020B0004020202020204" pitchFamily="34" charset="0"/>
                <a:cs typeface="Times New Roman" panose="02020603050405020304" pitchFamily="18" charset="0"/>
              </a:rPr>
              <a:t>Όλοι χρειαζόμαστε υποστήριξη από τους άλλους, ανεξάρτητα από το ποιοι είμαστε, τι κάνουμε ή ποιες προκλήσεις αντιμετωπίζουμε. </a:t>
            </a:r>
            <a:endParaRPr kumimoji="0" lang="en-US" altLang="en-US" sz="2400" b="0" i="0" u="none" strike="noStrike" cap="none" normalizeH="0" baseline="0" dirty="0">
              <a:ln>
                <a:noFill/>
              </a:ln>
              <a:solidFill>
                <a:schemeClr val="tx1"/>
              </a:solidFill>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2400" b="0" i="0" u="none" strike="noStrike" cap="none" normalizeH="0" baseline="0" dirty="0">
              <a:ln>
                <a:noFill/>
              </a:ln>
              <a:solidFill>
                <a:schemeClr val="tx1"/>
              </a:solidFill>
              <a:effectLst/>
              <a:latin typeface="Georgia" panose="02040502050405020303"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l-GR" altLang="en-US" sz="2400" b="0" i="0" u="none" strike="noStrike" cap="none" normalizeH="0" baseline="0" dirty="0">
                <a:ln>
                  <a:noFill/>
                </a:ln>
                <a:solidFill>
                  <a:schemeClr val="tx1"/>
                </a:solidFill>
                <a:effectLst/>
                <a:latin typeface="Georgia" panose="02040502050405020303" pitchFamily="18" charset="0"/>
                <a:ea typeface="Aptos" panose="020B0004020202020204" pitchFamily="34" charset="0"/>
                <a:cs typeface="Times New Roman" panose="02020603050405020304" pitchFamily="18" charset="0"/>
              </a:rPr>
              <a:t>Όπως λένε οι ίδιοι, αυτό σημαίνει ότι δεν κάνουμε πράγματα για τους ανθρώπους, αλλά αντ' αυτού εργαζόμαστε μαζί τους υποστηρίζοντας τον καθένα διαφορετικά.</a:t>
            </a:r>
            <a:endParaRPr kumimoji="0" lang="en-US" altLang="en-US" sz="2400" b="0" i="0" u="none" strike="noStrike" cap="none" normalizeH="0" baseline="0" dirty="0">
              <a:ln>
                <a:noFill/>
              </a:ln>
              <a:solidFill>
                <a:schemeClr val="tx1"/>
              </a:solidFill>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2000" b="0" i="0" u="none" strike="noStrike" cap="none" normalizeH="0" baseline="0" dirty="0">
              <a:ln>
                <a:noFill/>
              </a:ln>
              <a:solidFill>
                <a:schemeClr val="tx1"/>
              </a:solidFill>
              <a:effectLst/>
              <a:latin typeface="Georgia" panose="02040502050405020303" pitchFamily="18" charset="0"/>
            </a:endParaRPr>
          </a:p>
          <a:p>
            <a:pPr marL="0" indent="0">
              <a:buNone/>
            </a:pPr>
            <a:endParaRPr lang="en-US" dirty="0"/>
          </a:p>
        </p:txBody>
      </p:sp>
      <p:pic>
        <p:nvPicPr>
          <p:cNvPr id="5" name="Εικόνα 1" descr="Carr Gomm">
            <a:extLst>
              <a:ext uri="{FF2B5EF4-FFF2-40B4-BE49-F238E27FC236}">
                <a16:creationId xmlns:a16="http://schemas.microsoft.com/office/drawing/2014/main" xmlns="" id="{22D44545-499D-19B6-D4F0-023E62E4D02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51921" y="586211"/>
            <a:ext cx="4344856" cy="163569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7290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461CF6-953F-80AC-30F0-60B56DCB987C}"/>
              </a:ext>
            </a:extLst>
          </p:cNvPr>
          <p:cNvSpPr>
            <a:spLocks noGrp="1"/>
          </p:cNvSpPr>
          <p:nvPr>
            <p:ph type="title"/>
          </p:nvPr>
        </p:nvSpPr>
        <p:spPr>
          <a:xfrm>
            <a:off x="758952" y="-204462"/>
            <a:ext cx="10671048" cy="7315200"/>
          </a:xfrm>
        </p:spPr>
        <p:txBody>
          <a:bodyPr/>
          <a:lstStyle/>
          <a:p>
            <a:pPr marL="0" marR="0" algn="l">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2400" u="sng"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
            </a:r>
            <a:br>
              <a:rPr lang="el-GR" sz="2400" u="sng"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l-GR" sz="2400" u="sng"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Παρέχουν  υπηρεσίες σε ξενώνες φιλοξενίας για άτομα  που σχετίζονται με τα παρακάτω προβλήματα :</a:t>
            </a:r>
            <a:r>
              <a:rPr lang="en-US" sz="1600" u="sng"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
            </a:r>
            <a:br>
              <a:rPr lang="en-US" sz="1600" u="sng"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n-US" sz="160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
            </a:r>
            <a:br>
              <a:rPr lang="en-US" sz="160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l-GR" sz="1600" kern="100" cap="none" dirty="0">
                <a:solidFill>
                  <a:srgbClr val="C00000"/>
                </a:solidFill>
                <a:effectLst/>
                <a:latin typeface="Georgia" panose="02040502050405020303" pitchFamily="18" charset="0"/>
                <a:ea typeface="Aptos" panose="020B0004020202020204" pitchFamily="34" charset="0"/>
                <a:cs typeface="Times New Roman" panose="02020603050405020304" pitchFamily="18" charset="0"/>
              </a:rPr>
              <a:t>ΕΘΙΣΜΟΣ</a:t>
            </a:r>
            <a: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
            </a:r>
            <a:b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Αφορά υπηρεσίες βασισμένες στην κοινότητα και εστιασμένες στην ανάρρωση για άτομα με εθισμούς, δίνοντας τη δυνατότητα να προχωρήσουν από τους προβληματικούς εθισμούς σε μια ανεξάρτητη και ολοκληρωμένη ζωή.</a:t>
            </a:r>
            <a:b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n-US"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
            </a:r>
            <a:br>
              <a:rPr lang="en-US"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l-GR" sz="1600" kern="100" cap="none" dirty="0">
                <a:solidFill>
                  <a:srgbClr val="C00000"/>
                </a:solidFill>
                <a:effectLst/>
                <a:latin typeface="Georgia" panose="02040502050405020303" pitchFamily="18" charset="0"/>
                <a:ea typeface="Aptos" panose="020B0004020202020204" pitchFamily="34" charset="0"/>
                <a:cs typeface="Times New Roman" panose="02020603050405020304" pitchFamily="18" charset="0"/>
              </a:rPr>
              <a:t>ΑΝΟΙΑ</a:t>
            </a:r>
            <a: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
            </a:r>
            <a:b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Η εμπειρία κάθε ατόμου από τη ζωή με άνοια είναι διαφορετική. Η προσωποκεντρική προσέγγισή διασφαλίζει ότι παρέχεται  έγκαιρη, εξειδικευμένη και καλά συντονισμένη υποστήριξη από τη διάγνωση έως το τέλος της ζωής.</a:t>
            </a:r>
            <a:b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n-US"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
            </a:r>
            <a:br>
              <a:rPr lang="en-US"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l-GR" sz="1600" kern="100" cap="none" dirty="0">
                <a:solidFill>
                  <a:srgbClr val="C00000"/>
                </a:solidFill>
                <a:effectLst/>
                <a:latin typeface="Georgia" panose="02040502050405020303" pitchFamily="18" charset="0"/>
                <a:ea typeface="Aptos" panose="020B0004020202020204" pitchFamily="34" charset="0"/>
                <a:cs typeface="Times New Roman" panose="02020603050405020304" pitchFamily="18" charset="0"/>
              </a:rPr>
              <a:t>ΨΥΧΙΚΗ ΥΓΕΙΑ</a:t>
            </a:r>
            <a: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
            </a:r>
            <a:b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Υποστηρίζονται  άτομα που αντιμετωπίζουν ψυχική και συναισθηματική δυσφορία από το 1998. Οι προκλήσεις με την ψυχική υγεία έχουν αγγίξει κάθε ζωή, αλλά η εμπειρία του καθενός είναι διαφορετική.</a:t>
            </a:r>
            <a:b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n-US" sz="1600" kern="100" cap="none" dirty="0">
                <a:solidFill>
                  <a:srgbClr val="C00000"/>
                </a:solidFill>
                <a:effectLst/>
                <a:latin typeface="Georgia" panose="02040502050405020303" pitchFamily="18" charset="0"/>
                <a:ea typeface="Aptos" panose="020B0004020202020204" pitchFamily="34" charset="0"/>
                <a:cs typeface="Times New Roman" panose="02020603050405020304" pitchFamily="18" charset="0"/>
              </a:rPr>
              <a:t/>
            </a:r>
            <a:br>
              <a:rPr lang="en-US" sz="1600" kern="100" cap="none" dirty="0">
                <a:solidFill>
                  <a:srgbClr val="C00000"/>
                </a:solidFill>
                <a:effectLst/>
                <a:latin typeface="Georgia" panose="02040502050405020303" pitchFamily="18" charset="0"/>
                <a:ea typeface="Aptos" panose="020B0004020202020204" pitchFamily="34" charset="0"/>
                <a:cs typeface="Times New Roman" panose="02020603050405020304" pitchFamily="18" charset="0"/>
              </a:rPr>
            </a:br>
            <a:r>
              <a:rPr lang="el-GR" sz="1600" kern="100" cap="none" dirty="0">
                <a:solidFill>
                  <a:srgbClr val="C00000"/>
                </a:solidFill>
                <a:effectLst/>
                <a:latin typeface="Georgia" panose="02040502050405020303" pitchFamily="18" charset="0"/>
                <a:ea typeface="Aptos" panose="020B0004020202020204" pitchFamily="34" charset="0"/>
                <a:cs typeface="Times New Roman" panose="02020603050405020304" pitchFamily="18" charset="0"/>
              </a:rPr>
              <a:t>ΤΡΙΤΗ ΗΛΙΚΙΑ</a:t>
            </a:r>
            <a: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
            </a:r>
            <a:b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Υποστήριξη με βάση την κοινότητα και ανθρωποκεντρική υποστήριξη σε ηλικιωμένους για να ζήσουν μια ανεξάρτητη και ολοκληρωμένη ζωή στο σπίτι και στην τοπική τους κοινότητα, για όσο το δυνατόν περισσότερο.</a:t>
            </a:r>
            <a:b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n-US"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
            </a:r>
            <a:br>
              <a:rPr lang="en-US"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l-GR" sz="1600" kern="100" cap="none" dirty="0">
                <a:solidFill>
                  <a:srgbClr val="C00000"/>
                </a:solidFill>
                <a:effectLst/>
                <a:latin typeface="Georgia" panose="02040502050405020303" pitchFamily="18" charset="0"/>
                <a:ea typeface="Aptos" panose="020B0004020202020204" pitchFamily="34" charset="0"/>
                <a:cs typeface="Times New Roman" panose="02020603050405020304" pitchFamily="18" charset="0"/>
              </a:rPr>
              <a:t>ΑΜΕΑ</a:t>
            </a:r>
            <a: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
            </a:r>
            <a:b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l-GR"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Εστιάζουν στην υποστήριξη των ανθρώπων να ζουν ανεξάρτητα και να συμμετέχουν ενεργά στη ζωή, με βάση τις επιλογές τους στην κοινότητά τους.</a:t>
            </a:r>
            <a:r>
              <a:rPr lang="en-US"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
            </a:r>
            <a:br>
              <a:rPr lang="en-US"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r>
              <a:rPr lang="en-US"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t/>
            </a:r>
            <a:br>
              <a:rPr lang="en-US" sz="1600" b="0" kern="100" cap="none" dirty="0">
                <a:solidFill>
                  <a:schemeClr val="accent6">
                    <a:lumMod val="75000"/>
                  </a:schemeClr>
                </a:solidFill>
                <a:effectLst/>
                <a:latin typeface="Georgia" panose="02040502050405020303" pitchFamily="18" charset="0"/>
                <a:ea typeface="Aptos" panose="020B0004020202020204" pitchFamily="34" charset="0"/>
                <a:cs typeface="Times New Roman" panose="02020603050405020304" pitchFamily="18" charset="0"/>
              </a:rPr>
            </a:br>
            <a:endParaRPr lang="en-US" sz="1600" b="0" cap="none" dirty="0">
              <a:solidFill>
                <a:schemeClr val="accent6">
                  <a:lumMod val="75000"/>
                </a:schemeClr>
              </a:solidFill>
              <a:latin typeface="Georgia" panose="02040502050405020303" pitchFamily="18" charset="0"/>
            </a:endParaRPr>
          </a:p>
        </p:txBody>
      </p:sp>
      <p:sp>
        <p:nvSpPr>
          <p:cNvPr id="3" name="Slide Number Placeholder 2">
            <a:extLst>
              <a:ext uri="{FF2B5EF4-FFF2-40B4-BE49-F238E27FC236}">
                <a16:creationId xmlns:a16="http://schemas.microsoft.com/office/drawing/2014/main" xmlns="" id="{15504335-2DE5-2808-F89F-1194B69570B4}"/>
              </a:ext>
            </a:extLst>
          </p:cNvPr>
          <p:cNvSpPr>
            <a:spLocks noGrp="1"/>
          </p:cNvSpPr>
          <p:nvPr>
            <p:ph type="sldNum" sz="quarter" idx="12"/>
          </p:nvPr>
        </p:nvSpPr>
        <p:spPr/>
        <p:txBody>
          <a:bodyPr/>
          <a:lstStyle/>
          <a:p>
            <a:fld id="{48F63A3B-78C7-47BE-AE5E-E10140E04643}" type="slidenum">
              <a:rPr lang="en-US" smtClean="0"/>
              <a:pPr/>
              <a:t>7</a:t>
            </a:fld>
            <a:endParaRPr lang="en-US" dirty="0"/>
          </a:p>
        </p:txBody>
      </p:sp>
    </p:spTree>
    <p:extLst>
      <p:ext uri="{BB962C8B-B14F-4D97-AF65-F5344CB8AC3E}">
        <p14:creationId xmlns:p14="http://schemas.microsoft.com/office/powerpoint/2010/main" xmlns="" val="793696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4EDA75-0988-2AC2-87F8-8DEC83A7B9CA}"/>
              </a:ext>
            </a:extLst>
          </p:cNvPr>
          <p:cNvSpPr>
            <a:spLocks noGrp="1"/>
          </p:cNvSpPr>
          <p:nvPr>
            <p:ph type="title"/>
          </p:nvPr>
        </p:nvSpPr>
        <p:spPr>
          <a:xfrm>
            <a:off x="-39757" y="457199"/>
            <a:ext cx="5372809" cy="1030831"/>
          </a:xfrm>
        </p:spPr>
        <p:txBody>
          <a:bodyPr anchor="b">
            <a:normAutofit/>
          </a:bodyPr>
          <a:lstStyle/>
          <a:p>
            <a:pPr>
              <a:lnSpc>
                <a:spcPct val="90000"/>
              </a:lnSpc>
            </a:pPr>
            <a:r>
              <a:rPr lang="el-GR" b="1" dirty="0">
                <a:effectLst/>
                <a:latin typeface="Georgia" panose="02040502050405020303" pitchFamily="18" charset="0"/>
              </a:rPr>
              <a:t>UNIVERSITY OF STIRLING -DEMENTIA</a:t>
            </a:r>
            <a:endParaRPr lang="en-US" dirty="0">
              <a:latin typeface="Georgia" panose="02040502050405020303" pitchFamily="18" charset="0"/>
            </a:endParaRPr>
          </a:p>
        </p:txBody>
      </p:sp>
      <p:sp>
        <p:nvSpPr>
          <p:cNvPr id="16" name="Slide Number Placeholder 2">
            <a:extLst>
              <a:ext uri="{FF2B5EF4-FFF2-40B4-BE49-F238E27FC236}">
                <a16:creationId xmlns:a16="http://schemas.microsoft.com/office/drawing/2014/main" xmlns="" id="{CD95656F-07DA-D76E-CC7B-3E51E4FD89BB}"/>
              </a:ext>
            </a:extLst>
          </p:cNvPr>
          <p:cNvSpPr>
            <a:spLocks noGrp="1"/>
          </p:cNvSpPr>
          <p:nvPr>
            <p:ph type="sldNum" sz="quarter" idx="12"/>
          </p:nvPr>
        </p:nvSpPr>
        <p:spPr>
          <a:xfrm>
            <a:off x="10438475" y="457199"/>
            <a:ext cx="987552" cy="244503"/>
          </a:xfrm>
        </p:spPr>
        <p:txBody>
          <a:bodyPr/>
          <a:lstStyle/>
          <a:p>
            <a:pPr>
              <a:spcAft>
                <a:spcPts val="600"/>
              </a:spcAft>
            </a:pPr>
            <a:fld id="{48F63A3B-78C7-47BE-AE5E-E10140E04643}" type="slidenum">
              <a:rPr lang="en-US" smtClean="0"/>
              <a:pPr>
                <a:spcAft>
                  <a:spcPts val="600"/>
                </a:spcAft>
              </a:pPr>
              <a:t>8</a:t>
            </a:fld>
            <a:endParaRPr lang="en-US"/>
          </a:p>
        </p:txBody>
      </p:sp>
      <p:sp>
        <p:nvSpPr>
          <p:cNvPr id="18" name="Text Placeholder 3">
            <a:extLst>
              <a:ext uri="{FF2B5EF4-FFF2-40B4-BE49-F238E27FC236}">
                <a16:creationId xmlns:a16="http://schemas.microsoft.com/office/drawing/2014/main" xmlns="" id="{8104893E-DDBA-73B5-123D-A475C173EDBC}"/>
              </a:ext>
            </a:extLst>
          </p:cNvPr>
          <p:cNvSpPr>
            <a:spLocks noGrp="1"/>
          </p:cNvSpPr>
          <p:nvPr>
            <p:ph type="body" sz="half" idx="2"/>
          </p:nvPr>
        </p:nvSpPr>
        <p:spPr>
          <a:xfrm>
            <a:off x="236646" y="1266530"/>
            <a:ext cx="4863548" cy="5440964"/>
          </a:xfrm>
        </p:spPr>
        <p:txBody>
          <a:bodyPr>
            <a:normAutofit lnSpcReduction="10000"/>
          </a:bodyPr>
          <a:lstStyle/>
          <a:p>
            <a:pPr marL="68580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2000" kern="100" dirty="0">
                <a:effectLst/>
                <a:latin typeface="Georgia" panose="02040502050405020303" pitchFamily="18" charset="0"/>
                <a:ea typeface="Aptos" panose="020B0004020202020204" pitchFamily="34" charset="0"/>
                <a:cs typeface="Times New Roman" panose="02020603050405020304" pitchFamily="18" charset="0"/>
              </a:rPr>
              <a:t>Το Κέντρο Ανάπτυξης Υπηρεσιών Άνοιας (DSDC) στο Πανεπιστήμιο του Stirling είναι ένα διεθνές κέντρο ανταλλαγής γνώσεων και ερευνητικού αντίκτυπου αφιερωμένο στη βελτίωση της ζωής των ατόμων με άνοια.</a:t>
            </a:r>
            <a:endParaRPr lang="en-US" sz="2000" kern="100" dirty="0">
              <a:effectLst/>
              <a:latin typeface="Georgia" panose="02040502050405020303" pitchFamily="18" charset="0"/>
              <a:ea typeface="Aptos" panose="020B0004020202020204" pitchFamily="34" charset="0"/>
              <a:cs typeface="Times New Roman" panose="02020603050405020304" pitchFamily="18" charset="0"/>
            </a:endParaRPr>
          </a:p>
          <a:p>
            <a:pPr marL="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2000" kern="100" dirty="0">
                <a:effectLst/>
                <a:latin typeface="Georgia" panose="02040502050405020303" pitchFamily="18" charset="0"/>
                <a:ea typeface="Aptos" panose="020B0004020202020204" pitchFamily="34" charset="0"/>
                <a:cs typeface="Times New Roman" panose="02020603050405020304" pitchFamily="18" charset="0"/>
              </a:rPr>
              <a:t>Χρησιμοποιεί έρευνα για να ενημερώσει την πρακτική, παρέχοντας ολοκληρωμένους πόρους  για οποιονδήποτε υποστηρίζει κάποιον που ζει με άνοια, τόσο προσωπικά όσο και επαγγελματικά.</a:t>
            </a:r>
            <a:endParaRPr lang="en-US" sz="2000" kern="100" dirty="0">
              <a:effectLst/>
              <a:latin typeface="Georgia" panose="02040502050405020303" pitchFamily="18" charset="0"/>
              <a:ea typeface="Aptos" panose="020B0004020202020204" pitchFamily="34" charset="0"/>
              <a:cs typeface="Times New Roman" panose="02020603050405020304" pitchFamily="18" charset="0"/>
            </a:endParaRPr>
          </a:p>
          <a:p>
            <a:pPr marL="685800" marR="0" algn="just">
              <a:lnSpc>
                <a:spcPct val="115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l-GR" sz="1800" kern="100" dirty="0">
                <a:effectLst/>
                <a:latin typeface="Georgia" panose="02040502050405020303" pitchFamily="18" charset="0"/>
                <a:ea typeface="Aptos" panose="020B0004020202020204" pitchFamily="34" charset="0"/>
                <a:cs typeface="Times New Roman" panose="02020603050405020304" pitchFamily="18" charset="0"/>
              </a:rPr>
              <a:t> </a:t>
            </a:r>
            <a:endParaRPr lang="en-US" sz="1800" kern="100" dirty="0">
              <a:effectLst/>
              <a:latin typeface="Georgia" panose="02040502050405020303" pitchFamily="18" charset="0"/>
              <a:ea typeface="Aptos" panose="020B0004020202020204" pitchFamily="34" charset="0"/>
              <a:cs typeface="Times New Roman" panose="02020603050405020304" pitchFamily="18" charset="0"/>
            </a:endParaRPr>
          </a:p>
          <a:p>
            <a:endParaRPr lang="en-US" dirty="0"/>
          </a:p>
        </p:txBody>
      </p:sp>
      <p:pic>
        <p:nvPicPr>
          <p:cNvPr id="11" name="Εικόνα 2" descr="A building with a sign on the side&#10;&#10;Description automatically generated">
            <a:extLst>
              <a:ext uri="{FF2B5EF4-FFF2-40B4-BE49-F238E27FC236}">
                <a16:creationId xmlns:a16="http://schemas.microsoft.com/office/drawing/2014/main" xmlns="" id="{3AB084B6-0FC4-23C2-C1DA-991799EA03B8}"/>
              </a:ext>
            </a:extLst>
          </p:cNvPr>
          <p:cNvPicPr>
            <a:picLocks noGrp="1" noChangeAspect="1"/>
          </p:cNvPicPr>
          <p:nvPr>
            <p:ph idx="1"/>
          </p:nvPr>
        </p:nvPicPr>
        <p:blipFill>
          <a:blip r:embed="rId3">
            <a:extLst>
              <a:ext uri="{28A0092B-C50C-407E-A947-70E740481C1C}">
                <a14:useLocalDpi xmlns:a14="http://schemas.microsoft.com/office/drawing/2010/main" xmlns="" val="0"/>
              </a:ext>
            </a:extLst>
          </a:blip>
          <a:srcRect r="18912" b="2"/>
          <a:stretch/>
        </p:blipFill>
        <p:spPr bwMode="auto">
          <a:xfrm>
            <a:off x="5183187" y="329410"/>
            <a:ext cx="6772167" cy="6184979"/>
          </a:xfrm>
          <a:prstGeom prst="rect">
            <a:avLst/>
          </a:prstGeom>
          <a:noFill/>
        </p:spPr>
      </p:pic>
    </p:spTree>
    <p:extLst>
      <p:ext uri="{BB962C8B-B14F-4D97-AF65-F5344CB8AC3E}">
        <p14:creationId xmlns:p14="http://schemas.microsoft.com/office/powerpoint/2010/main" xmlns="" val="2906491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9F2D41C-4BC1-D6E6-7EB6-9283C3C949CB}"/>
              </a:ext>
            </a:extLst>
          </p:cNvPr>
          <p:cNvSpPr>
            <a:spLocks noGrp="1"/>
          </p:cNvSpPr>
          <p:nvPr>
            <p:ph type="sldNum" sz="quarter" idx="12"/>
          </p:nvPr>
        </p:nvSpPr>
        <p:spPr/>
        <p:txBody>
          <a:bodyPr/>
          <a:lstStyle/>
          <a:p>
            <a:fld id="{48F63A3B-78C7-47BE-AE5E-E10140E04643}" type="slidenum">
              <a:rPr lang="en-US" smtClean="0"/>
              <a:pPr/>
              <a:t>9</a:t>
            </a:fld>
            <a:endParaRPr lang="en-US" dirty="0"/>
          </a:p>
        </p:txBody>
      </p:sp>
      <p:pic>
        <p:nvPicPr>
          <p:cNvPr id="3" name="Εικόνα 1" descr="Εικόνα που περιέχει εσωτερικός χώρος, σκηνή, δωμάτιο, τοίχος&#10;&#10;Περιγραφή που δημιουργήθηκε αυτόματα">
            <a:extLst>
              <a:ext uri="{FF2B5EF4-FFF2-40B4-BE49-F238E27FC236}">
                <a16:creationId xmlns:a16="http://schemas.microsoft.com/office/drawing/2014/main" xmlns="" id="{8D4A1945-01DD-D405-C34C-512976DE5731}"/>
              </a:ext>
            </a:extLst>
          </p:cNvPr>
          <p:cNvPicPr>
            <a:picLocks noChangeAspect="1"/>
          </p:cNvPicPr>
          <p:nvPr/>
        </p:nvPicPr>
        <p:blipFill>
          <a:blip r:embed="rId2"/>
          <a:stretch>
            <a:fillRect/>
          </a:stretch>
        </p:blipFill>
        <p:spPr>
          <a:xfrm>
            <a:off x="0" y="0"/>
            <a:ext cx="6096000" cy="6858000"/>
          </a:xfrm>
          <a:prstGeom prst="rect">
            <a:avLst/>
          </a:prstGeom>
        </p:spPr>
      </p:pic>
      <p:pic>
        <p:nvPicPr>
          <p:cNvPr id="5" name="Picture 4">
            <a:extLst>
              <a:ext uri="{FF2B5EF4-FFF2-40B4-BE49-F238E27FC236}">
                <a16:creationId xmlns:a16="http://schemas.microsoft.com/office/drawing/2014/main" xmlns="" id="{A0B25D46-3650-F3DD-E5CD-2DB9CA3BFF04}"/>
              </a:ext>
            </a:extLst>
          </p:cNvPr>
          <p:cNvPicPr>
            <a:picLocks noChangeAspect="1"/>
          </p:cNvPicPr>
          <p:nvPr/>
        </p:nvPicPr>
        <p:blipFill>
          <a:blip r:embed="rId3"/>
          <a:stretch>
            <a:fillRect/>
          </a:stretch>
        </p:blipFill>
        <p:spPr>
          <a:xfrm>
            <a:off x="6184979" y="3703036"/>
            <a:ext cx="6007021" cy="3095329"/>
          </a:xfrm>
          <a:prstGeom prst="rect">
            <a:avLst/>
          </a:prstGeom>
        </p:spPr>
      </p:pic>
      <p:pic>
        <p:nvPicPr>
          <p:cNvPr id="6" name="Picture 5">
            <a:extLst>
              <a:ext uri="{FF2B5EF4-FFF2-40B4-BE49-F238E27FC236}">
                <a16:creationId xmlns:a16="http://schemas.microsoft.com/office/drawing/2014/main" xmlns="" id="{66D2DA1E-DC2E-944D-009E-F1ABC11AC068}"/>
              </a:ext>
            </a:extLst>
          </p:cNvPr>
          <p:cNvPicPr>
            <a:picLocks noChangeAspect="1"/>
          </p:cNvPicPr>
          <p:nvPr/>
        </p:nvPicPr>
        <p:blipFill>
          <a:blip r:embed="rId4"/>
          <a:stretch>
            <a:fillRect/>
          </a:stretch>
        </p:blipFill>
        <p:spPr>
          <a:xfrm>
            <a:off x="9357927" y="0"/>
            <a:ext cx="2834073" cy="3600805"/>
          </a:xfrm>
          <a:prstGeom prst="rect">
            <a:avLst/>
          </a:prstGeom>
        </p:spPr>
      </p:pic>
      <p:pic>
        <p:nvPicPr>
          <p:cNvPr id="7" name="Picture 6">
            <a:extLst>
              <a:ext uri="{FF2B5EF4-FFF2-40B4-BE49-F238E27FC236}">
                <a16:creationId xmlns:a16="http://schemas.microsoft.com/office/drawing/2014/main" xmlns="" id="{85D14D69-14CE-6B04-DE2E-8FCCE4239057}"/>
              </a:ext>
            </a:extLst>
          </p:cNvPr>
          <p:cNvPicPr>
            <a:picLocks noChangeAspect="1"/>
          </p:cNvPicPr>
          <p:nvPr/>
        </p:nvPicPr>
        <p:blipFill>
          <a:blip r:embed="rId5"/>
          <a:stretch>
            <a:fillRect/>
          </a:stretch>
        </p:blipFill>
        <p:spPr>
          <a:xfrm>
            <a:off x="6184979" y="0"/>
            <a:ext cx="3083969" cy="3600805"/>
          </a:xfrm>
          <a:prstGeom prst="rect">
            <a:avLst/>
          </a:prstGeom>
        </p:spPr>
      </p:pic>
    </p:spTree>
    <p:extLst>
      <p:ext uri="{BB962C8B-B14F-4D97-AF65-F5344CB8AC3E}">
        <p14:creationId xmlns:p14="http://schemas.microsoft.com/office/powerpoint/2010/main" xmlns="" val="3744164047"/>
      </p:ext>
    </p:extLst>
  </p:cSld>
  <p:clrMapOvr>
    <a:masterClrMapping/>
  </p:clrMapOvr>
</p:sld>
</file>

<file path=ppt/theme/theme1.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Geometric color block_Win32_SL_v14" id="{59749740-91A0-46B8-82A8-B436C7A8A142}" vid="{B3F8D047-377B-4FC8-B21C-47530C6DE3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948363-B267-4BAC-8655-100FBEC280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719FA4-954C-4FA8-82CB-206659C3B82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16DBB56F-4362-4386-A1A1-3DF89889661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{9C3E894C-21D6-41F8-8C54-5D7FB25E3623}tf78438558_win32</Template>
  <TotalTime>4932</TotalTime>
  <Words>813</Words>
  <Application>Microsoft Office PowerPoint</Application>
  <PresentationFormat>Προσαρμογή</PresentationFormat>
  <Paragraphs>109</Paragraphs>
  <Slides>32</Slides>
  <Notes>8</Notes>
  <HiddenSlides>0</HiddenSlides>
  <MMClips>0</MMClips>
  <ScaleCrop>false</ScaleCrop>
  <HeadingPairs>
    <vt:vector size="4" baseType="variant">
      <vt:variant>
        <vt:lpstr>Θέμα</vt:lpstr>
      </vt:variant>
      <vt:variant>
        <vt:i4>1</vt:i4>
      </vt:variant>
      <vt:variant>
        <vt:lpstr>Τίτλοι διαφανειών</vt:lpstr>
      </vt:variant>
      <vt:variant>
        <vt:i4>32</vt:i4>
      </vt:variant>
    </vt:vector>
  </HeadingPairs>
  <TitlesOfParts>
    <vt:vector size="33" baseType="lpstr">
      <vt:lpstr>Custom</vt:lpstr>
      <vt:lpstr>   Προγραμμα  Σκωτιασ  μαϊοσ 2024  cif hellas  φωτιαδου κατερινα                                                                                             </vt:lpstr>
      <vt:lpstr>περιεχομενα</vt:lpstr>
      <vt:lpstr>     Το σπιτι μασ h γειτονια μασ perth</vt:lpstr>
      <vt:lpstr>Perth  scotland</vt:lpstr>
      <vt:lpstr>Γιατι ολοι χρειαζονται καποιον </vt:lpstr>
      <vt:lpstr>                                              </vt:lpstr>
      <vt:lpstr> Παρέχουν  υπηρεσίες σε ξενώνες φιλοξενίας για άτομα  που σχετίζονται με τα παρακάτω προβλήματα :  ΕΘΙΣΜΟΣ Αφορά υπηρεσίες βασισμένες στην κοινότητα και εστιασμένες στην ανάρρωση για άτομα με εθισμούς, δίνοντας τη δυνατότητα να προχωρήσουν από τους προβληματικούς εθισμούς σε μια ανεξάρτητη και ολοκληρωμένη ζωή.  ΑΝΟΙΑ Η εμπειρία κάθε ατόμου από τη ζωή με άνοια είναι διαφορετική. Η προσωποκεντρική προσέγγισή διασφαλίζει ότι παρέχεται  έγκαιρη, εξειδικευμένη και καλά συντονισμένη υποστήριξη από τη διάγνωση έως το τέλος της ζωής.  ΨΥΧΙΚΗ ΥΓΕΙΑ Υποστηρίζονται  άτομα που αντιμετωπίζουν ψυχική και συναισθηματική δυσφορία από το 1998. Οι προκλήσεις με την ψυχική υγεία έχουν αγγίξει κάθε ζωή, αλλά η εμπειρία του καθενός είναι διαφορετική.  ΤΡΙΤΗ ΗΛΙΚΙΑ Υποστήριξη με βάση την κοινότητα και ανθρωποκεντρική υποστήριξη σε ηλικιωμένους για να ζήσουν μια ανεξάρτητη και ολοκληρωμένη ζωή στο σπίτι και στην τοπική τους κοινότητα, για όσο το δυνατόν περισσότερο.  ΑΜΕΑ Εστιάζουν στην υποστήριξη των ανθρώπων να ζουν ανεξάρτητα και να συμμετέχουν ενεργά στη ζωή, με βάση τις επιλογές τους στην κοινότητά τους.  </vt:lpstr>
      <vt:lpstr>UNIVERSITY OF STIRLING -DEMENTIA</vt:lpstr>
      <vt:lpstr>Διαφάνεια 9</vt:lpstr>
      <vt:lpstr>Διαφάνεια 10</vt:lpstr>
      <vt:lpstr>Διαφάνεια 11</vt:lpstr>
      <vt:lpstr>Διαφάνεια 12</vt:lpstr>
      <vt:lpstr>Διαφάνεια 13</vt:lpstr>
      <vt:lpstr>•  Σύνταξη εκθέσεων και παροχή αξιολογήσεων στα δικαστήρια     και στην  επιτροπή αποφυλάκισης. •  Επίβλεψη ατόμων που υποβάλλονται σε νόμιμες εντολές, εντολών δοκιμής θεραπείας ναρκωτικών και επίβλεψης μετά την απελευθέρωση από την κράτηση.  •  Παροχή μιας σειράς μη αμειβόμενων θέσεων εργασίας, για όσους έχουν καταδικαστεί σε μη αμειβόμενη εργασία •  Εθελοντική μέριμνα σε όσους εγκαταλείπουν τη φυλακή μετά από μικρότερη ποινή.        </vt:lpstr>
      <vt:lpstr>Διαφάνεια 15</vt:lpstr>
      <vt:lpstr>PERTH SOCIAL WORK Πρόσβαση στην κοινωνική φροντίδα για ενήλικες</vt:lpstr>
      <vt:lpstr>Διαφάνεια 17</vt:lpstr>
      <vt:lpstr>Dundee Drug and Alcohol Recovery Service (DDARS)  </vt:lpstr>
      <vt:lpstr>Η έκθεση «Αλλάζοντας Ζωές» αναφέρει ότι δίνεται έμφαση  στους ακόλουθους τομείς με σκοπό την υποστήριξη των εξαρτημένων.   </vt:lpstr>
      <vt:lpstr>Διαφάνεια 20</vt:lpstr>
      <vt:lpstr>ΚΕΝΤΡΟ ΥΓΕΙΑΣ ATHOLL </vt:lpstr>
      <vt:lpstr>Αξιοσημειωτα    στοιχεια</vt:lpstr>
      <vt:lpstr>Η δομή του συστήματος υγείας και κοινωνικής φροντίδας στη Σκωτία είναι οργανωμένη δίνοντας έμφαση στον τομέα της Πρόληψης.   -   Η φύση διαδραματίζει  κεντρικό και θεραπευτικό   ρόλο στις εγκαταστάσεις δομών υγείας  και κοινωνικής φροντίδας. </vt:lpstr>
      <vt:lpstr>Φροντιστεσ </vt:lpstr>
      <vt:lpstr>σεβασμοσ</vt:lpstr>
      <vt:lpstr>Διαφάνεια 26</vt:lpstr>
      <vt:lpstr>Διαφάνεια 27</vt:lpstr>
      <vt:lpstr>Διαφάνεια 28</vt:lpstr>
      <vt:lpstr>Διαφάνεια 29</vt:lpstr>
      <vt:lpstr>Διαφάνεια 30</vt:lpstr>
      <vt:lpstr>Διαφάνεια 31</vt:lpstr>
      <vt:lpstr>  Ευχαριστώ πολύ για την προσοχή σας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Προγραμμα  Σκωτιασ  μαϊοσ 2024  cif hellas  φωτιαδου κατερινα                                                                                             </dc:title>
  <dc:creator>KATERINA FOTIADOU</dc:creator>
  <cp:lastModifiedBy>User</cp:lastModifiedBy>
  <cp:revision>70</cp:revision>
  <dcterms:created xsi:type="dcterms:W3CDTF">2024-11-17T16:19:26Z</dcterms:created>
  <dcterms:modified xsi:type="dcterms:W3CDTF">2024-11-28T10:15:57Z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